
<file path=[Content_Types].xml><?xml version="1.0" encoding="utf-8"?>
<Types xmlns="http://schemas.openxmlformats.org/package/2006/content-types">
  <Default Extension="fntdata" ContentType="application/x-fontdata"/>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5143500" type="screen16x9"/>
  <p:notesSz cx="6858000" cy="9144000"/>
  <p:embeddedFontLst>
    <p:embeddedFont>
      <p:font typeface="Calibri" panose="020F0502020204030204" pitchFamily="34" charset="0"/>
      <p:regular r:id="rId36"/>
      <p:bold r:id="rId37"/>
      <p:italic r:id="rId38"/>
      <p:boldItalic r:id="rId39"/>
    </p:embeddedFont>
    <p:embeddedFont>
      <p:font typeface="Roboto"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 Anderso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98" y="9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4-29T15:37:08.950" idx="1">
    <p:pos x="6000" y="0"/>
    <p:text>I encourage everyone to look at their slides to determine how accurate some statements are now that we have completed this project. (Don't just assume copy/pasted slides are correct)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Everyone introduce yourself: name and major.</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86206d030_6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486206d030_6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Ammar</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487cf68c0f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487cf68c0f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Ammar: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4853107c5a_0_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4853107c5a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Ammar</a:t>
            </a:r>
            <a:endParaRPr/>
          </a:p>
          <a:p>
            <a:pPr marL="0" lvl="0" indent="0" algn="l" rtl="0">
              <a:spcBef>
                <a:spcPts val="0"/>
              </a:spcBef>
              <a:spcAft>
                <a:spcPts val="0"/>
              </a:spcAft>
              <a:buNone/>
            </a:pPr>
            <a:r>
              <a:rPr lang="en"/>
              <a:t>To better control variables in the project, testing is completed on Nexus 7 SDK 23</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56894142fe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56894142f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486184c187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486184c187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56894142fe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56894142f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853107c5a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4853107c5a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Larisa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58ce274df9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58ce274df9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Larisa</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6894142fe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56894142fe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Larisa</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56894142fe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56894142fe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4853107c5a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4853107c5a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Yousef</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4853107c5a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4853107c5a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486739e8f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486739e8f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4880648c85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4880648c85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Yousef</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6894142fe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6894142fe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Morgan’s time to shine:</a:t>
            </a:r>
            <a:endParaRPr/>
          </a:p>
          <a:p>
            <a:pPr marL="0" lvl="0" indent="0" algn="l" rtl="0">
              <a:spcBef>
                <a:spcPts val="0"/>
              </a:spcBef>
              <a:spcAft>
                <a:spcPts val="0"/>
              </a:spcAft>
              <a:buNone/>
            </a:pPr>
            <a:r>
              <a:rPr lang="en"/>
              <a:t>Now I will walk you through what we did for project and risk management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4853107c5a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4853107c5a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Morgan</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To carry out this project, we decided right off the bat to base our schedule on the rolling wave planning technique, which allowed us to discuss and make decisions as the project progressed. After our initial consultation with our client, we determined that we wanted to split our project into 5 phases: research, design, development, testing and, finally, delivery. As you can see in this chart, a majority of our project last semester consisted of researching various concepts essential to developing this application and establishing a sound design to guide us in the development phase. </a:t>
            </a:r>
            <a:endParaRPr sz="1200">
              <a:latin typeface="Calibri"/>
              <a:ea typeface="Calibri"/>
              <a:cs typeface="Calibri"/>
              <a:sym typeface="Calibri"/>
            </a:endParaRPr>
          </a:p>
          <a:p>
            <a:pPr marL="0" lvl="0" indent="0" algn="l" rtl="0">
              <a:spcBef>
                <a:spcPts val="0"/>
              </a:spcBef>
              <a:spcAft>
                <a:spcPts val="0"/>
              </a:spcAft>
              <a:buNone/>
            </a:pP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In terms of research, we spent the first two months familiarizing the team with the concept of a PUF, encryption techniques and the PUF applications provided by our client. Our investigations, unfortunately, showed that the applications provided were a little flawed, meaning we found several errors within the provided library. As a result, we determined a few milestones that we hoped to complete by the end of December, including fixing the broken algorithms within the PUF library and implementing a working encryption application using PUF at the application level.</a:t>
            </a:r>
            <a:endParaRPr sz="1200">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486739e8f0_2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486739e8f0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Calibri"/>
                <a:ea typeface="Calibri"/>
                <a:cs typeface="Calibri"/>
                <a:sym typeface="Calibri"/>
              </a:rPr>
              <a:t>Morgan</a:t>
            </a:r>
            <a:endParaRPr sz="1200">
              <a:latin typeface="Calibri"/>
              <a:ea typeface="Calibri"/>
              <a:cs typeface="Calibri"/>
              <a:sym typeface="Calibri"/>
            </a:endParaRPr>
          </a:p>
          <a:p>
            <a:pPr marL="0" lvl="0" indent="0" algn="l" rtl="0">
              <a:spcBef>
                <a:spcPts val="0"/>
              </a:spcBef>
              <a:spcAft>
                <a:spcPts val="0"/>
              </a:spcAft>
              <a:buNone/>
            </a:pPr>
            <a:r>
              <a:rPr lang="en" sz="1200">
                <a:latin typeface="Calibri"/>
                <a:ea typeface="Calibri"/>
                <a:cs typeface="Calibri"/>
                <a:sym typeface="Calibri"/>
              </a:rPr>
              <a:t>Unfortunately, we were unable to achieve either of these goals last semester due to a constant influx of issues from the PUF library and how normalization was functioning as a result of the project structure. So, at the beginning of this semester, our project underwent a scope change, where fixing the PUF library became a priority. Once we resolved enough issues with the library, our team began to spread out into different areas of the project. Some member began implementing new features, such as key generation and encryption, others re-entered the research phase to investigate what was needed to achieve our updated functional requirements, while the remainder continued work on fixing the PUF library. As more features were completed, our team slowly began following our test plan to verify our features worked as the client expected, doing so until our hard delivery deadline, which is today.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Potential questions from the panel:</a:t>
            </a:r>
            <a:endParaRPr/>
          </a:p>
          <a:p>
            <a:pPr marL="0" lvl="0" indent="0" algn="l" rtl="0">
              <a:spcBef>
                <a:spcPts val="0"/>
              </a:spcBef>
              <a:spcAft>
                <a:spcPts val="0"/>
              </a:spcAft>
              <a:buNone/>
            </a:pPr>
            <a:r>
              <a:rPr lang="en"/>
              <a:t>What were some of the fixes your team made to the PUF?</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486184c187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486184c187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58ce274df9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58ce274df9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56894142fe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56894142fe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Morgan</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Considering all our experiences during this project, I think it is safe to say we learned a few lessons. Of these, two major lessons we learned were the importance of establishing communication early and exploring what is given before moving forward in the project lifecycle.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Regarding communication, we had a tendency to not communicate well, which caused many of our deadlines to be extended and project progress to slow down. To account for this, we established an accountability plan where members reached out to others to check on feature progress, which helped the team be more aware of what was happening and whether help was needed to meet a given deadline. </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r>
              <a:rPr lang="en" sz="1200">
                <a:solidFill>
                  <a:schemeClr val="dk1"/>
                </a:solidFill>
                <a:latin typeface="Calibri"/>
                <a:ea typeface="Calibri"/>
                <a:cs typeface="Calibri"/>
                <a:sym typeface="Calibri"/>
              </a:rPr>
              <a:t>The other lesson we learned was verifying that the information learned about the project upon receipt was true before progressing in the project lifecycle. In other words, we assumed what the client initially told us about the PUF library was correct, so we went ahead with those assumptions when we were planning our project. We later found out those assumptions were wrong, causing us to backtrack and have to reestablish what our goals were. Although things worked out in the end, this type of scenario helped our team understand that we should always double-check what we are being told from our stakeholders to prevent misunderstandings and wasted time.</a:t>
            </a:r>
            <a:endParaRPr sz="1200">
              <a:solidFill>
                <a:schemeClr val="dk1"/>
              </a:solidFill>
              <a:latin typeface="Calibri"/>
              <a:ea typeface="Calibri"/>
              <a:cs typeface="Calibri"/>
              <a:sym typeface="Calibri"/>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Identify (1 sentence)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Describe plan (1 sentence)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Explain how plan helped solve communication (1-2 sentences)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Regarding communication, individuals had a tendency to not convey when assigned work would be realistically completed, meaning individuals would leave out what their personal schedules and circumstances looked like for a given week. We failed to communicate conflicts early, causing many of our deadline to be extended, which, in turn, caused project progress to slow way down and place stress on completing the project the way our client wanted it. To mitigate this, we learned that formulating some kind of accountability plan where members reach out to check on progress goes a long way, especially in helping members be more aware of what is happening and whether help is needed.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486184c187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486184c18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goal for this project was to integrate existing software into an Android-based OS application. We will do this by research, design, development, testing and conferring with our client. We think this is a worthwhile project because the use of a pressure PUF as a bitlocker for a mobile device has not been done and will add needed security. We hope to complete the application in its entirety by the end of spring 2019.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853107c5a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4853107c5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Yousef: talk about components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874c8368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874c8368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Cole: state roles of everyone</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4874c8368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4874c836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Morgan</a:t>
            </a:r>
            <a:endParaRPr/>
          </a:p>
          <a:p>
            <a:pPr marL="0" lvl="0" indent="0" algn="l" rtl="0">
              <a:spcBef>
                <a:spcPts val="0"/>
              </a:spcBef>
              <a:spcAft>
                <a:spcPts val="0"/>
              </a:spcAft>
              <a:buClr>
                <a:schemeClr val="dk1"/>
              </a:buClr>
              <a:buSzPts val="1100"/>
              <a:buFont typeface="Arial"/>
              <a:buNone/>
            </a:pPr>
            <a:r>
              <a:rPr lang="en"/>
              <a:t>As a recap, </a:t>
            </a:r>
            <a:r>
              <a:rPr lang="en">
                <a:solidFill>
                  <a:schemeClr val="dk1"/>
                </a:solidFill>
              </a:rPr>
              <a:t>our goal for this project was to integrate existing software, that is, the PUF,  into an Android-based OS application for users to secure their data. Keeping this in mind, we have achieved our functional requirement milestones, including making the PUF library functional, establishing an application that encrypts and decrypts a user’s information using a dynamically generated key and successfully maintaining and updating the PUF repository for future use.</a:t>
            </a:r>
            <a:endParaRPr/>
          </a:p>
          <a:p>
            <a:pPr marL="0" lvl="0" indent="0" algn="l" rtl="0">
              <a:spcBef>
                <a:spcPts val="0"/>
              </a:spcBef>
              <a:spcAft>
                <a:spcPts val="0"/>
              </a:spcAft>
              <a:buNone/>
            </a:pPr>
            <a:endParaRPr/>
          </a:p>
          <a:p>
            <a:pPr marL="0" lvl="0" indent="0" algn="l" rtl="0">
              <a:spcBef>
                <a:spcPts val="0"/>
              </a:spcBef>
              <a:spcAft>
                <a:spcPts val="0"/>
              </a:spcAft>
              <a:buNone/>
            </a:pPr>
            <a:r>
              <a:rPr lang="en"/>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So what is the project looking like right now? Relative to milestones, we have complete the following milestones. We have finished our PUF research, we feel like we have a good handle on what it is. We have also completed our initial design for the project. We removed excess code from the PUF, there was 3000+ extra files that our project didn't need. Lastly we completed a initial integration of PUF into an Android project.</a:t>
            </a:r>
            <a:endParaRPr/>
          </a:p>
          <a:p>
            <a:pPr marL="0" lvl="0" indent="0" algn="l" rtl="0">
              <a:spcBef>
                <a:spcPts val="0"/>
              </a:spcBef>
              <a:spcAft>
                <a:spcPts val="0"/>
              </a:spcAft>
              <a:buNone/>
            </a:pPr>
            <a:endParaRPr/>
          </a:p>
          <a:p>
            <a:pPr marL="457200" lvl="0" indent="-342900" algn="l" rtl="0">
              <a:spcBef>
                <a:spcPts val="0"/>
              </a:spcBef>
              <a:spcAft>
                <a:spcPts val="0"/>
              </a:spcAft>
              <a:buClr>
                <a:schemeClr val="dk1"/>
              </a:buClr>
              <a:buSzPts val="1800"/>
              <a:buChar char="●"/>
            </a:pPr>
            <a:r>
              <a:rPr lang="en" sz="1800">
                <a:solidFill>
                  <a:schemeClr val="dk1"/>
                </a:solidFill>
              </a:rPr>
              <a:t>Application should encrypt and decrypt data without corruption.</a:t>
            </a:r>
            <a:endParaRPr sz="1800">
              <a:solidFill>
                <a:schemeClr val="dk1"/>
              </a:solidFill>
            </a:endParaRPr>
          </a:p>
          <a:p>
            <a:pPr marL="457200" lvl="0" indent="0" algn="l" rtl="0">
              <a:spcBef>
                <a:spcPts val="0"/>
              </a:spcBef>
              <a:spcAft>
                <a:spcPts val="0"/>
              </a:spcAft>
              <a:buClr>
                <a:schemeClr val="dk1"/>
              </a:buClr>
              <a:buSzPts val="1100"/>
              <a:buFont typeface="Arial"/>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Only an authenticated user may access data.</a:t>
            </a:r>
            <a:endParaRPr sz="1800">
              <a:solidFill>
                <a:schemeClr val="dk1"/>
              </a:solidFill>
            </a:endParaRPr>
          </a:p>
          <a:p>
            <a:pPr marL="457200" lvl="0" indent="0" algn="l" rtl="0">
              <a:spcBef>
                <a:spcPts val="0"/>
              </a:spcBef>
              <a:spcAft>
                <a:spcPts val="0"/>
              </a:spcAft>
              <a:buClr>
                <a:schemeClr val="dk1"/>
              </a:buClr>
              <a:buSzPts val="1100"/>
              <a:buFont typeface="Arial"/>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Encryption continues when phone is locked.</a:t>
            </a:r>
            <a:endParaRPr sz="1800">
              <a:solidFill>
                <a:schemeClr val="dk1"/>
              </a:solidFill>
            </a:endParaRPr>
          </a:p>
          <a:p>
            <a:pPr marL="457200" lvl="0" indent="0" algn="l" rtl="0">
              <a:spcBef>
                <a:spcPts val="0"/>
              </a:spcBef>
              <a:spcAft>
                <a:spcPts val="0"/>
              </a:spcAft>
              <a:buClr>
                <a:schemeClr val="dk1"/>
              </a:buClr>
              <a:buSzPts val="1100"/>
              <a:buFont typeface="Arial"/>
              <a:buNone/>
            </a:pPr>
            <a:r>
              <a:rPr lang="en" sz="1800">
                <a:solidFill>
                  <a:schemeClr val="dk1"/>
                </a:solidFill>
              </a:rPr>
              <a:t> </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Authentication required when an application is opened.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874c8368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874c8368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Cole: </a:t>
            </a:r>
            <a:endParaRPr/>
          </a:p>
          <a:p>
            <a:pPr marL="0" lvl="0" indent="0" algn="l" rtl="0">
              <a:spcBef>
                <a:spcPts val="0"/>
              </a:spcBef>
              <a:spcAft>
                <a:spcPts val="0"/>
              </a:spcAft>
              <a:buNone/>
            </a:pPr>
            <a:r>
              <a:rPr lang="en"/>
              <a:t>Finally, what do we have to do next semester. Relative to milestones we have started some and have some full tasks left to do. We have started fixing bugs within PUF. We think we know all the issues and have a grasp on how to fix them. We also have started looking into adding encryption to our initial application. </a:t>
            </a:r>
            <a:endParaRPr/>
          </a:p>
          <a:p>
            <a:pPr marL="0" lvl="0" indent="0" algn="l" rtl="0">
              <a:spcBef>
                <a:spcPts val="0"/>
              </a:spcBef>
              <a:spcAft>
                <a:spcPts val="0"/>
              </a:spcAft>
              <a:buNone/>
            </a:pPr>
            <a:r>
              <a:rPr lang="en"/>
              <a:t>What we have left to do next semester is to implement kernel level encryption, identify other things the client might want, and testing. No necessarily in that order.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4880648c8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4880648c8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Yousef: That's it for us. Do we have any questions?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6894142f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6894142f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is Justin’s time to shine.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4853107c5a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4853107c5a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4880648c8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4880648c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Justin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56894142f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56894142f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Ammar’s time to shine.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4853107c5a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4853107c5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Ammar</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86206d030_6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486206d030_6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Ammar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94750" y="101772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8" name="Google Shape;28;p6"/>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lstStyle>
            <a:lvl1pPr lvl="0" rtl="0">
              <a:spcBef>
                <a:spcPts val="0"/>
              </a:spcBef>
              <a:spcAft>
                <a:spcPts val="0"/>
              </a:spcAft>
              <a:buClr>
                <a:srgbClr val="999999"/>
              </a:buClr>
              <a:buSzPts val="1200"/>
              <a:buNone/>
              <a:defRPr sz="1200">
                <a:solidFill>
                  <a:srgbClr val="999999"/>
                </a:solidFill>
              </a:defRPr>
            </a:lvl1pPr>
            <a:lvl2pPr lvl="1" rtl="0">
              <a:spcBef>
                <a:spcPts val="0"/>
              </a:spcBef>
              <a:spcAft>
                <a:spcPts val="0"/>
              </a:spcAft>
              <a:buClr>
                <a:srgbClr val="999999"/>
              </a:buClr>
              <a:buSzPts val="2800"/>
              <a:buNone/>
              <a:defRPr>
                <a:solidFill>
                  <a:srgbClr val="999999"/>
                </a:solidFill>
              </a:defRPr>
            </a:lvl2pPr>
            <a:lvl3pPr lvl="2" rtl="0">
              <a:spcBef>
                <a:spcPts val="0"/>
              </a:spcBef>
              <a:spcAft>
                <a:spcPts val="0"/>
              </a:spcAft>
              <a:buClr>
                <a:srgbClr val="999999"/>
              </a:buClr>
              <a:buSzPts val="2800"/>
              <a:buNone/>
              <a:defRPr>
                <a:solidFill>
                  <a:srgbClr val="999999"/>
                </a:solidFill>
              </a:defRPr>
            </a:lvl3pPr>
            <a:lvl4pPr lvl="3" rtl="0">
              <a:spcBef>
                <a:spcPts val="0"/>
              </a:spcBef>
              <a:spcAft>
                <a:spcPts val="0"/>
              </a:spcAft>
              <a:buClr>
                <a:srgbClr val="999999"/>
              </a:buClr>
              <a:buSzPts val="2800"/>
              <a:buNone/>
              <a:defRPr>
                <a:solidFill>
                  <a:srgbClr val="999999"/>
                </a:solidFill>
              </a:defRPr>
            </a:lvl4pPr>
            <a:lvl5pPr lvl="4" rtl="0">
              <a:spcBef>
                <a:spcPts val="0"/>
              </a:spcBef>
              <a:spcAft>
                <a:spcPts val="0"/>
              </a:spcAft>
              <a:buClr>
                <a:srgbClr val="999999"/>
              </a:buClr>
              <a:buSzPts val="2800"/>
              <a:buNone/>
              <a:defRPr>
                <a:solidFill>
                  <a:srgbClr val="999999"/>
                </a:solidFill>
              </a:defRPr>
            </a:lvl5pPr>
            <a:lvl6pPr lvl="5" rtl="0">
              <a:spcBef>
                <a:spcPts val="0"/>
              </a:spcBef>
              <a:spcAft>
                <a:spcPts val="0"/>
              </a:spcAft>
              <a:buClr>
                <a:srgbClr val="999999"/>
              </a:buClr>
              <a:buSzPts val="2800"/>
              <a:buNone/>
              <a:defRPr>
                <a:solidFill>
                  <a:srgbClr val="999999"/>
                </a:solidFill>
              </a:defRPr>
            </a:lvl6pPr>
            <a:lvl7pPr lvl="6" rtl="0">
              <a:spcBef>
                <a:spcPts val="0"/>
              </a:spcBef>
              <a:spcAft>
                <a:spcPts val="0"/>
              </a:spcAft>
              <a:buClr>
                <a:srgbClr val="999999"/>
              </a:buClr>
              <a:buSzPts val="2800"/>
              <a:buNone/>
              <a:defRPr>
                <a:solidFill>
                  <a:srgbClr val="999999"/>
                </a:solidFill>
              </a:defRPr>
            </a:lvl7pPr>
            <a:lvl8pPr lvl="7" rtl="0">
              <a:spcBef>
                <a:spcPts val="0"/>
              </a:spcBef>
              <a:spcAft>
                <a:spcPts val="0"/>
              </a:spcAft>
              <a:buClr>
                <a:srgbClr val="999999"/>
              </a:buClr>
              <a:buSzPts val="2800"/>
              <a:buNone/>
              <a:defRPr>
                <a:solidFill>
                  <a:srgbClr val="999999"/>
                </a:solidFill>
              </a:defRPr>
            </a:lvl8pPr>
            <a:lvl9pPr lvl="8" rtl="0">
              <a:spcBef>
                <a:spcPts val="0"/>
              </a:spcBef>
              <a:spcAft>
                <a:spcPts val="0"/>
              </a:spcAft>
              <a:buClr>
                <a:srgbClr val="999999"/>
              </a:buClr>
              <a:buSzPts val="2800"/>
              <a:buNone/>
              <a:defRPr>
                <a:solidFill>
                  <a:srgbClr val="999999"/>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0" name="Google Shape;40;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1" name="Google Shape;4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94750" y="101772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hyperlink" Target="http://sdmay19-23.sd.ece.iastate.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7.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hyperlink" Target="https://www.testingexcellence.com/testing-in-devops/"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55" name="Google Shape;55;p13"/>
          <p:cNvPicPr preferRelativeResize="0"/>
          <p:nvPr/>
        </p:nvPicPr>
        <p:blipFill>
          <a:blip r:embed="rId3">
            <a:alphaModFix/>
          </a:blip>
          <a:stretch>
            <a:fillRect/>
          </a:stretch>
        </p:blipFill>
        <p:spPr>
          <a:xfrm>
            <a:off x="3177874" y="851450"/>
            <a:ext cx="2788275" cy="2353200"/>
          </a:xfrm>
          <a:prstGeom prst="rect">
            <a:avLst/>
          </a:prstGeom>
          <a:noFill/>
          <a:ln>
            <a:noFill/>
          </a:ln>
        </p:spPr>
      </p:pic>
      <p:sp>
        <p:nvSpPr>
          <p:cNvPr id="56" name="Google Shape;56;p13"/>
          <p:cNvSpPr txBox="1"/>
          <p:nvPr/>
        </p:nvSpPr>
        <p:spPr>
          <a:xfrm>
            <a:off x="1495550" y="439125"/>
            <a:ext cx="6453900" cy="404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sdmay19-23 presents:</a:t>
            </a:r>
            <a:endParaRPr/>
          </a:p>
          <a:p>
            <a:pPr marL="0" lvl="0" indent="0" algn="ctr"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ctr" rtl="0">
              <a:spcBef>
                <a:spcPts val="0"/>
              </a:spcBef>
              <a:spcAft>
                <a:spcPts val="0"/>
              </a:spcAft>
              <a:buNone/>
            </a:pPr>
            <a:r>
              <a:rPr lang="en" sz="2400">
                <a:latin typeface="Roboto"/>
                <a:ea typeface="Roboto"/>
                <a:cs typeface="Roboto"/>
                <a:sym typeface="Roboto"/>
              </a:rPr>
              <a:t>Mobile, Biometric Bitlocker</a:t>
            </a:r>
            <a:endParaRPr sz="2400">
              <a:latin typeface="Roboto"/>
              <a:ea typeface="Roboto"/>
              <a:cs typeface="Roboto"/>
              <a:sym typeface="Roboto"/>
            </a:endParaRPr>
          </a:p>
          <a:p>
            <a:pPr marL="0" lvl="0" indent="0" algn="ctr" rtl="0">
              <a:spcBef>
                <a:spcPts val="0"/>
              </a:spcBef>
              <a:spcAft>
                <a:spcPts val="0"/>
              </a:spcAft>
              <a:buNone/>
            </a:pPr>
            <a:endParaRPr/>
          </a:p>
          <a:p>
            <a:pPr marL="0" lvl="0" indent="0" algn="ctr" rtl="0">
              <a:spcBef>
                <a:spcPts val="0"/>
              </a:spcBef>
              <a:spcAft>
                <a:spcPts val="0"/>
              </a:spcAft>
              <a:buNone/>
            </a:pPr>
            <a:endParaRPr/>
          </a:p>
          <a:p>
            <a:pPr marL="0" lvl="0" indent="0" algn="ctr" rtl="0">
              <a:spcBef>
                <a:spcPts val="0"/>
              </a:spcBef>
              <a:spcAft>
                <a:spcPts val="0"/>
              </a:spcAft>
              <a:buNone/>
            </a:pPr>
            <a:r>
              <a:rPr lang="en"/>
              <a:t>Advisor and Client: Dr. Akhilesh Tyagi and Timothy Dee</a:t>
            </a:r>
            <a:endParaRPr/>
          </a:p>
          <a:p>
            <a:pPr marL="0" lvl="0" indent="0" algn="ctr" rtl="0">
              <a:spcBef>
                <a:spcPts val="0"/>
              </a:spcBef>
              <a:spcAft>
                <a:spcPts val="0"/>
              </a:spcAft>
              <a:buNone/>
            </a:pPr>
            <a:r>
              <a:rPr lang="en" u="sng">
                <a:solidFill>
                  <a:schemeClr val="hlink"/>
                </a:solidFill>
                <a:hlinkClick r:id="rId4"/>
              </a:rPr>
              <a:t>http://sdmay19-23.sd.ece.iastate.edu/</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PUF Library Decomposition </a:t>
            </a:r>
            <a:endParaRPr/>
          </a:p>
          <a:p>
            <a:pPr marL="0" lvl="0" indent="0" algn="l" rtl="0">
              <a:spcBef>
                <a:spcPts val="0"/>
              </a:spcBef>
              <a:spcAft>
                <a:spcPts val="0"/>
              </a:spcAft>
              <a:buNone/>
            </a:pPr>
            <a:endParaRPr/>
          </a:p>
        </p:txBody>
      </p:sp>
      <p:sp>
        <p:nvSpPr>
          <p:cNvPr id="120" name="Google Shape;120;p22"/>
          <p:cNvSpPr txBox="1"/>
          <p:nvPr/>
        </p:nvSpPr>
        <p:spPr>
          <a:xfrm>
            <a:off x="264625" y="1041925"/>
            <a:ext cx="8520600" cy="38205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Gestures API </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Reads data from user-device gesture interaction</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Creates user device pair </a:t>
            </a:r>
            <a:endParaRPr sz="1800">
              <a:solidFill>
                <a:schemeClr val="dk1"/>
              </a:solidFill>
            </a:endParaRPr>
          </a:p>
          <a:p>
            <a:pPr marL="1371600" lvl="2" indent="-342900" algn="l" rtl="0">
              <a:spcBef>
                <a:spcPts val="0"/>
              </a:spcBef>
              <a:spcAft>
                <a:spcPts val="0"/>
              </a:spcAft>
              <a:buClr>
                <a:schemeClr val="dk1"/>
              </a:buClr>
              <a:buSzPts val="1800"/>
              <a:buChar char="■"/>
            </a:pPr>
            <a:r>
              <a:rPr lang="en" sz="1800">
                <a:solidFill>
                  <a:schemeClr val="dk1"/>
                </a:solidFill>
              </a:rPr>
              <a:t>Provides challenges </a:t>
            </a:r>
            <a:endParaRPr sz="1800">
              <a:solidFill>
                <a:schemeClr val="dk1"/>
              </a:solidFill>
            </a:endParaRPr>
          </a:p>
          <a:p>
            <a:pPr marL="1371600" lvl="2" indent="-342900" algn="l" rtl="0">
              <a:spcBef>
                <a:spcPts val="0"/>
              </a:spcBef>
              <a:spcAft>
                <a:spcPts val="0"/>
              </a:spcAft>
              <a:buClr>
                <a:schemeClr val="dk1"/>
              </a:buClr>
              <a:buSzPts val="1800"/>
              <a:buChar char="■"/>
            </a:pPr>
            <a:r>
              <a:rPr lang="en" sz="1800">
                <a:solidFill>
                  <a:schemeClr val="dk1"/>
                </a:solidFill>
              </a:rPr>
              <a:t>User completes challenges </a:t>
            </a:r>
            <a:endParaRPr sz="1800">
              <a:solidFill>
                <a:schemeClr val="dk1"/>
              </a:solidFill>
            </a:endParaRPr>
          </a:p>
          <a:p>
            <a:pPr marL="1371600" lvl="2" indent="-342900" algn="l" rtl="0">
              <a:spcBef>
                <a:spcPts val="0"/>
              </a:spcBef>
              <a:spcAft>
                <a:spcPts val="0"/>
              </a:spcAft>
              <a:buClr>
                <a:schemeClr val="dk1"/>
              </a:buClr>
              <a:buSzPts val="1800"/>
              <a:buChar char="■"/>
            </a:pPr>
            <a:r>
              <a:rPr lang="en" sz="1800">
                <a:solidFill>
                  <a:schemeClr val="dk1"/>
                </a:solidFill>
              </a:rPr>
              <a:t>Challenges create profile </a:t>
            </a:r>
            <a:endParaRPr sz="1800">
              <a:solidFill>
                <a:schemeClr val="dk1"/>
              </a:solidFill>
            </a:endParaRPr>
          </a:p>
          <a:p>
            <a:pPr marL="1371600" lvl="2" indent="-342900" algn="l" rtl="0">
              <a:spcBef>
                <a:spcPts val="0"/>
              </a:spcBef>
              <a:spcAft>
                <a:spcPts val="0"/>
              </a:spcAft>
              <a:buClr>
                <a:schemeClr val="dk1"/>
              </a:buClr>
              <a:buSzPts val="1800"/>
              <a:buChar char="■"/>
            </a:pPr>
            <a:r>
              <a:rPr lang="en" sz="1800">
                <a:solidFill>
                  <a:schemeClr val="dk1"/>
                </a:solidFill>
              </a:rPr>
              <a:t>User-device pair created from list of challenges and their responses </a:t>
            </a:r>
            <a:endParaRPr sz="1800">
              <a:solidFill>
                <a:schemeClr val="dk1"/>
              </a:solidFill>
            </a:endParaRPr>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Interpolated pressure scripts</a:t>
            </a:r>
            <a:endParaRPr sz="1800"/>
          </a:p>
          <a:p>
            <a:pPr marL="914400" lvl="1" indent="-342900" algn="l" rtl="0">
              <a:spcBef>
                <a:spcPts val="0"/>
              </a:spcBef>
              <a:spcAft>
                <a:spcPts val="0"/>
              </a:spcAft>
              <a:buSzPts val="1800"/>
              <a:buChar char="○"/>
            </a:pPr>
            <a:r>
              <a:rPr lang="en" sz="1800"/>
              <a:t>Performs various statistical analyses and operations </a:t>
            </a:r>
            <a:endParaRPr sz="1800"/>
          </a:p>
          <a:p>
            <a:pPr marL="1371600" lvl="2" indent="-342900" algn="l" rtl="0">
              <a:spcBef>
                <a:spcPts val="0"/>
              </a:spcBef>
              <a:spcAft>
                <a:spcPts val="0"/>
              </a:spcAft>
              <a:buSzPts val="1800"/>
              <a:buChar char="■"/>
            </a:pPr>
            <a:r>
              <a:rPr lang="en" sz="1800"/>
              <a:t>Normalized trace: represent each trace as a set of pressure values at certain points </a:t>
            </a:r>
            <a:endParaRPr sz="1800"/>
          </a:p>
          <a:p>
            <a:pPr marL="1371600" lvl="2" indent="-342900" algn="l" rtl="0">
              <a:spcBef>
                <a:spcPts val="0"/>
              </a:spcBef>
              <a:spcAft>
                <a:spcPts val="0"/>
              </a:spcAft>
              <a:buSzPts val="1800"/>
              <a:buChar char="■"/>
            </a:pPr>
            <a:r>
              <a:rPr lang="en" sz="1800"/>
              <a:t>Authenticate based on normalized trace</a:t>
            </a:r>
            <a:endParaRPr sz="1800"/>
          </a:p>
          <a:p>
            <a:pPr marL="1371600" lvl="0" indent="0" algn="l" rtl="0">
              <a:spcBef>
                <a:spcPts val="0"/>
              </a:spcBef>
              <a:spcAft>
                <a:spcPts val="0"/>
              </a:spcAft>
              <a:buNone/>
            </a:pPr>
            <a:endParaRPr sz="1800"/>
          </a:p>
        </p:txBody>
      </p:sp>
      <p:sp>
        <p:nvSpPr>
          <p:cNvPr id="121" name="Google Shape;121;p22"/>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Cryptography Block </a:t>
            </a:r>
            <a:endParaRPr/>
          </a:p>
        </p:txBody>
      </p:sp>
      <p:sp>
        <p:nvSpPr>
          <p:cNvPr id="127" name="Google Shape;127;p23"/>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a:p>
            <a:pPr marL="0" lvl="0" indent="0" algn="l" rtl="0">
              <a:spcBef>
                <a:spcPts val="0"/>
              </a:spcBef>
              <a:spcAft>
                <a:spcPts val="0"/>
              </a:spcAft>
              <a:buNone/>
            </a:pPr>
            <a:endParaRPr/>
          </a:p>
        </p:txBody>
      </p:sp>
      <p:sp>
        <p:nvSpPr>
          <p:cNvPr id="128" name="Google Shape;128;p23"/>
          <p:cNvSpPr txBox="1"/>
          <p:nvPr/>
        </p:nvSpPr>
        <p:spPr>
          <a:xfrm>
            <a:off x="330775" y="1290000"/>
            <a:ext cx="8517300" cy="3725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Android cryptography API is used for encryption</a:t>
            </a:r>
            <a:endParaRPr sz="1800"/>
          </a:p>
          <a:p>
            <a:pPr marL="914400" lvl="1" indent="-342900" algn="l" rtl="0">
              <a:spcBef>
                <a:spcPts val="0"/>
              </a:spcBef>
              <a:spcAft>
                <a:spcPts val="0"/>
              </a:spcAft>
              <a:buSzPts val="1800"/>
              <a:buChar char="○"/>
            </a:pPr>
            <a:r>
              <a:rPr lang="en" sz="1800"/>
              <a:t>Have researched dm-crypt and fscrypt for kernel level </a:t>
            </a:r>
            <a:endParaRPr sz="1800"/>
          </a:p>
          <a:p>
            <a:pPr marL="9144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Attempting to mimic Trusted Platform Module (TPM) on computers</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Client’s end goal is to encrypt at the kernel level like Windows Bitlocker (full-disk encryption)</a:t>
            </a:r>
            <a:endParaRPr sz="1800"/>
          </a:p>
          <a:p>
            <a:pPr marL="914400" lvl="1" indent="-342900" algn="l" rtl="0">
              <a:spcBef>
                <a:spcPts val="0"/>
              </a:spcBef>
              <a:spcAft>
                <a:spcPts val="0"/>
              </a:spcAft>
              <a:buSzPts val="1800"/>
              <a:buChar char="○"/>
            </a:pPr>
            <a:r>
              <a:rPr lang="en" sz="1800"/>
              <a:t>Started with application-level encryption </a:t>
            </a:r>
            <a:endParaRPr sz="1800"/>
          </a:p>
          <a:p>
            <a:pPr marL="914400" lvl="1" indent="-342900" algn="l" rtl="0">
              <a:spcBef>
                <a:spcPts val="0"/>
              </a:spcBef>
              <a:spcAft>
                <a:spcPts val="0"/>
              </a:spcAft>
              <a:buSzPts val="1800"/>
              <a:buChar char="○"/>
            </a:pPr>
            <a:r>
              <a:rPr lang="en" sz="1800"/>
              <a:t>Progressively researched and experimented with encrypting at  lower levels </a:t>
            </a:r>
            <a:endParaRPr sz="1800"/>
          </a:p>
          <a:p>
            <a:pPr marL="9144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Kernel-level encryption deemed infeasible </a:t>
            </a:r>
            <a:endParaRPr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System Requirements</a:t>
            </a:r>
            <a:endParaRPr/>
          </a:p>
        </p:txBody>
      </p:sp>
      <p:sp>
        <p:nvSpPr>
          <p:cNvPr id="134" name="Google Shape;134;p24"/>
          <p:cNvSpPr txBox="1"/>
          <p:nvPr/>
        </p:nvSpPr>
        <p:spPr>
          <a:xfrm>
            <a:off x="363850" y="1124625"/>
            <a:ext cx="8401500" cy="36549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sz="1800"/>
              <a:t>Software </a:t>
            </a:r>
            <a:endParaRPr sz="1800"/>
          </a:p>
          <a:p>
            <a:pPr marL="914400" lvl="1" indent="-342900" algn="l" rtl="0">
              <a:spcBef>
                <a:spcPts val="0"/>
              </a:spcBef>
              <a:spcAft>
                <a:spcPts val="0"/>
              </a:spcAft>
              <a:buSzPts val="1800"/>
              <a:buAutoNum type="alphaLcPeriod"/>
            </a:pPr>
            <a:r>
              <a:rPr lang="en" sz="1800"/>
              <a:t>Android Operating System </a:t>
            </a:r>
            <a:endParaRPr sz="1800"/>
          </a:p>
          <a:p>
            <a:pPr marL="914400" lvl="1" indent="-342900" algn="l" rtl="0">
              <a:spcBef>
                <a:spcPts val="0"/>
              </a:spcBef>
              <a:spcAft>
                <a:spcPts val="0"/>
              </a:spcAft>
              <a:buSzPts val="1800"/>
              <a:buAutoNum type="alphaLcPeriod"/>
            </a:pPr>
            <a:r>
              <a:rPr lang="en" sz="1800"/>
              <a:t>Minimum Version 5.1 (Lollipop)</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AutoNum type="arabicPeriod"/>
            </a:pPr>
            <a:r>
              <a:rPr lang="en" sz="1800"/>
              <a:t>Hardware</a:t>
            </a:r>
            <a:endParaRPr sz="1800"/>
          </a:p>
          <a:p>
            <a:pPr marL="914400" lvl="1" indent="-342900" algn="l" rtl="0">
              <a:spcBef>
                <a:spcPts val="0"/>
              </a:spcBef>
              <a:spcAft>
                <a:spcPts val="0"/>
              </a:spcAft>
              <a:buSzPts val="1800"/>
              <a:buAutoNum type="alphaLcPeriod"/>
            </a:pPr>
            <a:r>
              <a:rPr lang="en" sz="1800"/>
              <a:t>Should be able to be run on any hardware that is running required Android Version </a:t>
            </a:r>
            <a:endParaRPr sz="1800"/>
          </a:p>
          <a:p>
            <a:pPr marL="914400" lvl="1" indent="-342900" algn="l" rtl="0">
              <a:spcBef>
                <a:spcPts val="0"/>
              </a:spcBef>
              <a:spcAft>
                <a:spcPts val="0"/>
              </a:spcAft>
              <a:buSzPts val="1800"/>
              <a:buAutoNum type="alphaLcPeriod"/>
            </a:pPr>
            <a:r>
              <a:rPr lang="en" sz="1800"/>
              <a:t>Should have a touch screen</a:t>
            </a:r>
            <a:endParaRPr sz="1800"/>
          </a:p>
          <a:p>
            <a:pPr marL="914400" lvl="0" indent="0" algn="l" rtl="0">
              <a:spcBef>
                <a:spcPts val="0"/>
              </a:spcBef>
              <a:spcAft>
                <a:spcPts val="0"/>
              </a:spcAft>
              <a:buNone/>
            </a:pPr>
            <a:endParaRPr sz="1800"/>
          </a:p>
          <a:p>
            <a:pPr marL="457200" lvl="0" indent="-342900" algn="l" rtl="0">
              <a:spcBef>
                <a:spcPts val="0"/>
              </a:spcBef>
              <a:spcAft>
                <a:spcPts val="0"/>
              </a:spcAft>
              <a:buSzPts val="1800"/>
              <a:buAutoNum type="arabicPeriod"/>
            </a:pPr>
            <a:r>
              <a:rPr lang="en" sz="1800"/>
              <a:t>Operating Environment </a:t>
            </a:r>
            <a:endParaRPr sz="1800"/>
          </a:p>
          <a:p>
            <a:pPr marL="914400" lvl="1" indent="-342900" algn="l" rtl="0">
              <a:spcBef>
                <a:spcPts val="0"/>
              </a:spcBef>
              <a:spcAft>
                <a:spcPts val="0"/>
              </a:spcAft>
              <a:buSzPts val="1800"/>
              <a:buAutoNum type="alphaLcPeriod"/>
            </a:pPr>
            <a:r>
              <a:rPr lang="en" sz="1800"/>
              <a:t>Nexus 7</a:t>
            </a:r>
            <a:endParaRPr sz="1800"/>
          </a:p>
        </p:txBody>
      </p:sp>
      <p:sp>
        <p:nvSpPr>
          <p:cNvPr id="135" name="Google Shape;135;p24"/>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7805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Implementation</a:t>
            </a:r>
            <a:endParaRPr/>
          </a:p>
        </p:txBody>
      </p:sp>
      <p:sp>
        <p:nvSpPr>
          <p:cNvPr id="141" name="Google Shape;141;p25"/>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sdmay19-23: Mobile, Biometric Bitlocker</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Prototype</a:t>
            </a:r>
            <a:endParaRPr/>
          </a:p>
        </p:txBody>
      </p:sp>
      <p:sp>
        <p:nvSpPr>
          <p:cNvPr id="147" name="Google Shape;147;p26"/>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pic>
        <p:nvPicPr>
          <p:cNvPr id="4" name="20190430_101837_edited">
            <a:hlinkClick r:id="" action="ppaction://media"/>
            <a:extLst>
              <a:ext uri="{FF2B5EF4-FFF2-40B4-BE49-F238E27FC236}">
                <a16:creationId xmlns:a16="http://schemas.microsoft.com/office/drawing/2014/main" id="{C2DCFB3C-0186-4606-B248-45DE7D73ABF8}"/>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68419" y="1326350"/>
            <a:ext cx="1607161" cy="33209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4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7"/>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
        <p:nvSpPr>
          <p:cNvPr id="154" name="Google Shape;154;p27"/>
          <p:cNvSpPr txBox="1"/>
          <p:nvPr/>
        </p:nvSpPr>
        <p:spPr>
          <a:xfrm>
            <a:off x="212575" y="77875"/>
            <a:ext cx="3261900" cy="530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Final Implementation </a:t>
            </a:r>
            <a:endParaRPr sz="2400"/>
          </a:p>
        </p:txBody>
      </p:sp>
      <p:pic>
        <p:nvPicPr>
          <p:cNvPr id="155" name="Google Shape;155;p27"/>
          <p:cNvPicPr preferRelativeResize="0"/>
          <p:nvPr/>
        </p:nvPicPr>
        <p:blipFill rotWithShape="1">
          <a:blip r:embed="rId3">
            <a:alphaModFix/>
          </a:blip>
          <a:srcRect l="6047" t="12082" r="9134" b="14865"/>
          <a:stretch/>
        </p:blipFill>
        <p:spPr>
          <a:xfrm>
            <a:off x="1663713" y="903713"/>
            <a:ext cx="5816575" cy="37571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PUF Library </a:t>
            </a:r>
            <a:endParaRPr/>
          </a:p>
        </p:txBody>
      </p:sp>
      <p:sp>
        <p:nvSpPr>
          <p:cNvPr id="161" name="Google Shape;161;p28"/>
          <p:cNvSpPr txBox="1"/>
          <p:nvPr/>
        </p:nvSpPr>
        <p:spPr>
          <a:xfrm>
            <a:off x="504075" y="1252950"/>
            <a:ext cx="8270700" cy="3477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a:t>Fixed implementation </a:t>
            </a:r>
            <a:endParaRPr sz="1800"/>
          </a:p>
          <a:p>
            <a:pPr marL="45720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Fixed trace pattern </a:t>
            </a:r>
            <a:endParaRPr sz="1800"/>
          </a:p>
        </p:txBody>
      </p:sp>
      <p:sp>
        <p:nvSpPr>
          <p:cNvPr id="162" name="Google Shape;162;p28"/>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pic>
        <p:nvPicPr>
          <p:cNvPr id="163" name="Google Shape;163;p28"/>
          <p:cNvPicPr preferRelativeResize="0"/>
          <p:nvPr/>
        </p:nvPicPr>
        <p:blipFill>
          <a:blip r:embed="rId3">
            <a:alphaModFix/>
          </a:blip>
          <a:stretch>
            <a:fillRect/>
          </a:stretch>
        </p:blipFill>
        <p:spPr>
          <a:xfrm>
            <a:off x="6600775" y="1252950"/>
            <a:ext cx="1951228" cy="3477000"/>
          </a:xfrm>
          <a:prstGeom prst="rect">
            <a:avLst/>
          </a:prstGeom>
          <a:noFill/>
          <a:ln>
            <a:noFill/>
          </a:ln>
        </p:spPr>
      </p:pic>
      <p:pic>
        <p:nvPicPr>
          <p:cNvPr id="164" name="Google Shape;164;p28"/>
          <p:cNvPicPr preferRelativeResize="0"/>
          <p:nvPr/>
        </p:nvPicPr>
        <p:blipFill>
          <a:blip r:embed="rId4">
            <a:alphaModFix/>
          </a:blip>
          <a:stretch>
            <a:fillRect/>
          </a:stretch>
        </p:blipFill>
        <p:spPr>
          <a:xfrm>
            <a:off x="4401538" y="1252950"/>
            <a:ext cx="1951225" cy="34623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Encryption and Mobile Application</a:t>
            </a:r>
            <a:endParaRPr/>
          </a:p>
        </p:txBody>
      </p:sp>
      <p:sp>
        <p:nvSpPr>
          <p:cNvPr id="170" name="Google Shape;170;p29"/>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p:txBody>
      </p:sp>
      <p:pic>
        <p:nvPicPr>
          <p:cNvPr id="171" name="Google Shape;171;p29"/>
          <p:cNvPicPr preferRelativeResize="0"/>
          <p:nvPr/>
        </p:nvPicPr>
        <p:blipFill>
          <a:blip r:embed="rId3">
            <a:alphaModFix/>
          </a:blip>
          <a:stretch>
            <a:fillRect/>
          </a:stretch>
        </p:blipFill>
        <p:spPr>
          <a:xfrm>
            <a:off x="6541797" y="1272950"/>
            <a:ext cx="1800625" cy="3197371"/>
          </a:xfrm>
          <a:prstGeom prst="rect">
            <a:avLst/>
          </a:prstGeom>
          <a:noFill/>
          <a:ln>
            <a:noFill/>
          </a:ln>
        </p:spPr>
      </p:pic>
      <p:pic>
        <p:nvPicPr>
          <p:cNvPr id="172" name="Google Shape;172;p29"/>
          <p:cNvPicPr preferRelativeResize="0"/>
          <p:nvPr/>
        </p:nvPicPr>
        <p:blipFill>
          <a:blip r:embed="rId4">
            <a:alphaModFix/>
          </a:blip>
          <a:stretch>
            <a:fillRect/>
          </a:stretch>
        </p:blipFill>
        <p:spPr>
          <a:xfrm>
            <a:off x="4462600" y="1264541"/>
            <a:ext cx="1800625" cy="3214183"/>
          </a:xfrm>
          <a:prstGeom prst="rect">
            <a:avLst/>
          </a:prstGeom>
          <a:noFill/>
          <a:ln>
            <a:noFill/>
          </a:ln>
        </p:spPr>
      </p:pic>
      <p:sp>
        <p:nvSpPr>
          <p:cNvPr id="173" name="Google Shape;173;p29"/>
          <p:cNvSpPr txBox="1"/>
          <p:nvPr/>
        </p:nvSpPr>
        <p:spPr>
          <a:xfrm>
            <a:off x="500050" y="1172725"/>
            <a:ext cx="3405600" cy="32142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Added ability to encrypt and decrypt using a dynamically generated key</a:t>
            </a:r>
            <a:endParaRPr sz="1800"/>
          </a:p>
          <a:p>
            <a:pPr marL="45720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Added multiple profiles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Rationale</a:t>
            </a:r>
            <a:endParaRPr/>
          </a:p>
        </p:txBody>
      </p:sp>
      <p:sp>
        <p:nvSpPr>
          <p:cNvPr id="179" name="Google Shape;179;p30"/>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p:txBody>
      </p:sp>
      <p:sp>
        <p:nvSpPr>
          <p:cNvPr id="180" name="Google Shape;180;p30"/>
          <p:cNvSpPr txBox="1"/>
          <p:nvPr/>
        </p:nvSpPr>
        <p:spPr>
          <a:xfrm>
            <a:off x="356300" y="1161450"/>
            <a:ext cx="8520600" cy="3626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PUF design decisions</a:t>
            </a:r>
            <a:endParaRPr sz="1800"/>
          </a:p>
          <a:p>
            <a:pPr marL="914400" lvl="1" indent="-342900" algn="l" rtl="0">
              <a:spcBef>
                <a:spcPts val="0"/>
              </a:spcBef>
              <a:spcAft>
                <a:spcPts val="0"/>
              </a:spcAft>
              <a:buSzPts val="1800"/>
              <a:buChar char="○"/>
            </a:pPr>
            <a:r>
              <a:rPr lang="en" sz="1800"/>
              <a:t>The only decisions we were apart of was rewriting internal scripts.</a:t>
            </a:r>
            <a:endParaRPr sz="1800"/>
          </a:p>
          <a:p>
            <a:pPr marL="914400" lvl="1" indent="-342900" algn="l" rtl="0">
              <a:spcBef>
                <a:spcPts val="0"/>
              </a:spcBef>
              <a:spcAft>
                <a:spcPts val="0"/>
              </a:spcAft>
              <a:buSzPts val="1800"/>
              <a:buChar char="○"/>
            </a:pPr>
            <a:r>
              <a:rPr lang="en" sz="1800"/>
              <a:t>We wrote internal Python scripts in Java.</a:t>
            </a:r>
            <a:endParaRPr sz="1800"/>
          </a:p>
          <a:p>
            <a:pPr marL="914400" lvl="1" indent="-342900" algn="l" rtl="0">
              <a:spcBef>
                <a:spcPts val="0"/>
              </a:spcBef>
              <a:spcAft>
                <a:spcPts val="0"/>
              </a:spcAft>
              <a:buSzPts val="1800"/>
              <a:buChar char="○"/>
            </a:pPr>
            <a:r>
              <a:rPr lang="en" sz="1800"/>
              <a:t>To fix them and for easier use in kernel.</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Stopping at application level</a:t>
            </a:r>
            <a:endParaRPr sz="1800"/>
          </a:p>
          <a:p>
            <a:pPr marL="914400" lvl="1" indent="-342900" algn="l" rtl="0">
              <a:spcBef>
                <a:spcPts val="0"/>
              </a:spcBef>
              <a:spcAft>
                <a:spcPts val="0"/>
              </a:spcAft>
              <a:buSzPts val="1800"/>
              <a:buChar char="○"/>
            </a:pPr>
            <a:r>
              <a:rPr lang="en" sz="1800"/>
              <a:t>We decided to stop at application level due to PUF library issues. </a:t>
            </a:r>
            <a:endParaRPr sz="1800"/>
          </a:p>
          <a:p>
            <a:pPr marL="914400" lvl="1" indent="-342900" algn="l" rtl="0">
              <a:spcBef>
                <a:spcPts val="0"/>
              </a:spcBef>
              <a:spcAft>
                <a:spcPts val="0"/>
              </a:spcAft>
              <a:buSzPts val="1800"/>
              <a:buChar char="○"/>
            </a:pPr>
            <a:r>
              <a:rPr lang="en" sz="1800"/>
              <a:t>We were spending more time updating and fixing PUF than on implementing other features.</a:t>
            </a:r>
            <a:endParaRPr sz="1800"/>
          </a:p>
          <a:p>
            <a:pPr marL="914400" lvl="1" indent="-342900" algn="l" rtl="0">
              <a:spcBef>
                <a:spcPts val="0"/>
              </a:spcBef>
              <a:spcAft>
                <a:spcPts val="0"/>
              </a:spcAft>
              <a:buSzPts val="1800"/>
              <a:buChar char="○"/>
            </a:pPr>
            <a:r>
              <a:rPr lang="en" sz="1800"/>
              <a:t>No straightforward way to integrate at kernel level.</a:t>
            </a:r>
            <a:endParaRPr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1"/>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Testing, Validation and Evaluation</a:t>
            </a:r>
            <a:endParaRPr/>
          </a:p>
        </p:txBody>
      </p:sp>
      <p:sp>
        <p:nvSpPr>
          <p:cNvPr id="186" name="Google Shape;186;p31"/>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Problem Statement</a:t>
            </a:r>
            <a:endParaRPr/>
          </a:p>
        </p:txBody>
      </p:sp>
      <p:sp>
        <p:nvSpPr>
          <p:cNvPr id="62" name="Google Shape;62;p14"/>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sdmay19-23: Mobile, Biometric Bitlocker</a:t>
            </a:r>
            <a:endParaRPr/>
          </a:p>
        </p:txBody>
      </p:sp>
      <p:sp>
        <p:nvSpPr>
          <p:cNvPr id="63" name="Google Shape;63;p14"/>
          <p:cNvSpPr txBox="1"/>
          <p:nvPr/>
        </p:nvSpPr>
        <p:spPr>
          <a:xfrm>
            <a:off x="311700" y="1213625"/>
            <a:ext cx="7989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chemeClr val="dk1"/>
                </a:solidFill>
              </a:rPr>
              <a:t>Problem:</a:t>
            </a:r>
            <a:endParaRPr sz="1800">
              <a:solidFill>
                <a:schemeClr val="dk1"/>
              </a:solidFill>
            </a:endParaRPr>
          </a:p>
          <a:p>
            <a:pPr marL="914400" lvl="0" indent="-342900" algn="l" rtl="0">
              <a:spcBef>
                <a:spcPts val="0"/>
              </a:spcBef>
              <a:spcAft>
                <a:spcPts val="0"/>
              </a:spcAft>
              <a:buClr>
                <a:schemeClr val="dk1"/>
              </a:buClr>
              <a:buSzPts val="1800"/>
              <a:buChar char="●"/>
            </a:pPr>
            <a:r>
              <a:rPr lang="en" sz="1800">
                <a:solidFill>
                  <a:schemeClr val="dk1"/>
                </a:solidFill>
              </a:rPr>
              <a:t>Android phones lack a Trusted Platform Module (TPM).</a:t>
            </a:r>
            <a:endParaRPr sz="1800">
              <a:solidFill>
                <a:schemeClr val="dk1"/>
              </a:solidFill>
            </a:endParaRPr>
          </a:p>
          <a:p>
            <a:pPr marL="914400" marR="0" lvl="0" indent="-342900" algn="l" rtl="0">
              <a:lnSpc>
                <a:spcPct val="100000"/>
              </a:lnSpc>
              <a:spcBef>
                <a:spcPts val="0"/>
              </a:spcBef>
              <a:spcAft>
                <a:spcPts val="0"/>
              </a:spcAft>
              <a:buClr>
                <a:schemeClr val="dk1"/>
              </a:buClr>
              <a:buSzPts val="1800"/>
              <a:buFont typeface="Arial"/>
              <a:buChar char="●"/>
            </a:pPr>
            <a:r>
              <a:rPr lang="en" sz="1800">
                <a:solidFill>
                  <a:schemeClr val="dk1"/>
                </a:solidFill>
              </a:rPr>
              <a:t>Encryption keys must be stored somewhere somehow.</a:t>
            </a:r>
            <a:endParaRPr sz="1800">
              <a:solidFill>
                <a:schemeClr val="dk1"/>
              </a:solidFill>
            </a:endParaRPr>
          </a:p>
          <a:p>
            <a:pPr marL="1371600" marR="0" lvl="1" indent="-342900" algn="l" rtl="0">
              <a:lnSpc>
                <a:spcPct val="100000"/>
              </a:lnSpc>
              <a:spcBef>
                <a:spcPts val="0"/>
              </a:spcBef>
              <a:spcAft>
                <a:spcPts val="0"/>
              </a:spcAft>
              <a:buClr>
                <a:schemeClr val="dk1"/>
              </a:buClr>
              <a:buSzPts val="1800"/>
              <a:buFont typeface="Arial"/>
              <a:buChar char="○"/>
            </a:pPr>
            <a:r>
              <a:rPr lang="en" sz="1800">
                <a:solidFill>
                  <a:schemeClr val="dk1"/>
                </a:solidFill>
              </a:rPr>
              <a:t>If the keys are stored on the devices, they can be found and could fall into malicious hands. </a:t>
            </a:r>
            <a:endParaRPr sz="1800">
              <a:solidFill>
                <a:schemeClr val="dk1"/>
              </a:solidFill>
            </a:endParaRPr>
          </a:p>
          <a:p>
            <a:pPr marL="0" marR="0" lvl="0" indent="0" algn="l" rtl="0">
              <a:lnSpc>
                <a:spcPct val="100000"/>
              </a:lnSpc>
              <a:spcBef>
                <a:spcPts val="0"/>
              </a:spcBef>
              <a:spcAft>
                <a:spcPts val="0"/>
              </a:spcAft>
              <a:buNone/>
            </a:pPr>
            <a:r>
              <a:rPr lang="en" sz="1800">
                <a:solidFill>
                  <a:schemeClr val="dk1"/>
                </a:solidFill>
              </a:rPr>
              <a:t>Solution:</a:t>
            </a:r>
            <a:endParaRPr sz="1800">
              <a:solidFill>
                <a:schemeClr val="dk1"/>
              </a:solidFill>
            </a:endParaRPr>
          </a:p>
          <a:p>
            <a:pPr marL="914400" marR="0" lvl="0" indent="-342900" algn="l" rtl="0">
              <a:lnSpc>
                <a:spcPct val="100000"/>
              </a:lnSpc>
              <a:spcBef>
                <a:spcPts val="0"/>
              </a:spcBef>
              <a:spcAft>
                <a:spcPts val="0"/>
              </a:spcAft>
              <a:buClr>
                <a:schemeClr val="dk1"/>
              </a:buClr>
              <a:buSzPts val="1800"/>
              <a:buChar char="●"/>
            </a:pPr>
            <a:r>
              <a:rPr lang="en" sz="1800">
                <a:solidFill>
                  <a:schemeClr val="dk1"/>
                </a:solidFill>
              </a:rPr>
              <a:t>Dynamically generate the key using a Physical Unclonable Function (PUF).</a:t>
            </a:r>
            <a:endParaRPr sz="1800">
              <a:solidFill>
                <a:schemeClr val="dk1"/>
              </a:solidFill>
            </a:endParaRPr>
          </a:p>
        </p:txBody>
      </p:sp>
      <p:pic>
        <p:nvPicPr>
          <p:cNvPr id="64" name="Google Shape;64;p14"/>
          <p:cNvPicPr preferRelativeResize="0"/>
          <p:nvPr/>
        </p:nvPicPr>
        <p:blipFill rotWithShape="1">
          <a:blip r:embed="rId3">
            <a:alphaModFix/>
          </a:blip>
          <a:srcRect t="21994" b="23210"/>
          <a:stretch/>
        </p:blipFill>
        <p:spPr>
          <a:xfrm>
            <a:off x="6269263" y="3694950"/>
            <a:ext cx="2643574" cy="14485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Test Plan</a:t>
            </a:r>
            <a:endParaRPr/>
          </a:p>
        </p:txBody>
      </p:sp>
      <p:sp>
        <p:nvSpPr>
          <p:cNvPr id="192" name="Google Shape;192;p32"/>
          <p:cNvSpPr txBox="1"/>
          <p:nvPr/>
        </p:nvSpPr>
        <p:spPr>
          <a:xfrm>
            <a:off x="504075" y="1252950"/>
            <a:ext cx="8270700" cy="3477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a:t>Unit Testing</a:t>
            </a:r>
            <a:endParaRPr sz="1800"/>
          </a:p>
          <a:p>
            <a:pPr marL="914400" marR="0" lvl="1" indent="-342900" algn="l" rtl="0">
              <a:lnSpc>
                <a:spcPct val="100000"/>
              </a:lnSpc>
              <a:spcBef>
                <a:spcPts val="0"/>
              </a:spcBef>
              <a:spcAft>
                <a:spcPts val="0"/>
              </a:spcAft>
              <a:buSzPts val="1800"/>
              <a:buChar char="○"/>
            </a:pPr>
            <a:r>
              <a:rPr lang="en" sz="1800"/>
              <a:t>Designed simultaneously during development</a:t>
            </a:r>
            <a:endParaRPr sz="1800"/>
          </a:p>
          <a:p>
            <a:pPr marL="914400" marR="0" lvl="1" indent="-342900" algn="l" rtl="0">
              <a:lnSpc>
                <a:spcPct val="100000"/>
              </a:lnSpc>
              <a:spcBef>
                <a:spcPts val="0"/>
              </a:spcBef>
              <a:spcAft>
                <a:spcPts val="0"/>
              </a:spcAft>
              <a:buSzPts val="1800"/>
              <a:buChar char="○"/>
            </a:pPr>
            <a:r>
              <a:rPr lang="en" sz="1800"/>
              <a:t>Tests core functionality of a component</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Integration Testing</a:t>
            </a:r>
            <a:endParaRPr sz="1800"/>
          </a:p>
          <a:p>
            <a:pPr marL="914400" marR="0" lvl="1" indent="-342900" algn="l" rtl="0">
              <a:lnSpc>
                <a:spcPct val="100000"/>
              </a:lnSpc>
              <a:spcBef>
                <a:spcPts val="0"/>
              </a:spcBef>
              <a:spcAft>
                <a:spcPts val="0"/>
              </a:spcAft>
              <a:buSzPts val="1800"/>
              <a:buChar char="○"/>
            </a:pPr>
            <a:r>
              <a:rPr lang="en" sz="1800"/>
              <a:t>Created when combining between multiple components</a:t>
            </a:r>
            <a:endParaRPr sz="1800"/>
          </a:p>
          <a:p>
            <a:pPr marL="914400" marR="0" lvl="1" indent="-342900" algn="l" rtl="0">
              <a:lnSpc>
                <a:spcPct val="100000"/>
              </a:lnSpc>
              <a:spcBef>
                <a:spcPts val="0"/>
              </a:spcBef>
              <a:spcAft>
                <a:spcPts val="0"/>
              </a:spcAft>
              <a:buSzPts val="1800"/>
              <a:buChar char="○"/>
            </a:pPr>
            <a:r>
              <a:rPr lang="en" sz="1800"/>
              <a:t>Designed to test specific interactions between two components</a:t>
            </a:r>
            <a:endParaRPr sz="1800"/>
          </a:p>
          <a:p>
            <a:pPr marL="91440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System Testing</a:t>
            </a:r>
            <a:endParaRPr sz="1800"/>
          </a:p>
          <a:p>
            <a:pPr marL="914400" marR="0" lvl="1" indent="-342900" algn="l" rtl="0">
              <a:lnSpc>
                <a:spcPct val="100000"/>
              </a:lnSpc>
              <a:spcBef>
                <a:spcPts val="0"/>
              </a:spcBef>
              <a:spcAft>
                <a:spcPts val="0"/>
              </a:spcAft>
              <a:buSzPts val="1800"/>
              <a:buChar char="○"/>
            </a:pPr>
            <a:r>
              <a:rPr lang="en" sz="1800"/>
              <a:t>Full operational behavior of the application with actual data</a:t>
            </a:r>
            <a:endParaRPr sz="1800"/>
          </a:p>
          <a:p>
            <a:pPr marL="914400" marR="0" lvl="1" indent="-342900" algn="l" rtl="0">
              <a:lnSpc>
                <a:spcPct val="100000"/>
              </a:lnSpc>
              <a:spcBef>
                <a:spcPts val="0"/>
              </a:spcBef>
              <a:spcAft>
                <a:spcPts val="0"/>
              </a:spcAft>
              <a:buSzPts val="1800"/>
              <a:buChar char="○"/>
            </a:pPr>
            <a:r>
              <a:rPr lang="en" sz="1800"/>
              <a:t>Largely performed towards the end of project</a:t>
            </a:r>
            <a:endParaRPr sz="1800"/>
          </a:p>
          <a:p>
            <a:pPr marL="0" marR="0" lvl="0" indent="0" algn="l" rtl="0">
              <a:lnSpc>
                <a:spcPct val="100000"/>
              </a:lnSpc>
              <a:spcBef>
                <a:spcPts val="0"/>
              </a:spcBef>
              <a:spcAft>
                <a:spcPts val="0"/>
              </a:spcAft>
              <a:buNone/>
            </a:pPr>
            <a:endParaRPr sz="1800"/>
          </a:p>
        </p:txBody>
      </p:sp>
      <p:sp>
        <p:nvSpPr>
          <p:cNvPr id="193" name="Google Shape;193;p32"/>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Sample Test Cases</a:t>
            </a:r>
            <a:endParaRPr/>
          </a:p>
        </p:txBody>
      </p:sp>
      <p:sp>
        <p:nvSpPr>
          <p:cNvPr id="199" name="Google Shape;199;p33"/>
          <p:cNvSpPr txBox="1"/>
          <p:nvPr/>
        </p:nvSpPr>
        <p:spPr>
          <a:xfrm>
            <a:off x="504075" y="1252950"/>
            <a:ext cx="8270700" cy="34770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 sz="1800"/>
              <a:t>Only authenticated users may access user application data</a:t>
            </a:r>
            <a:endParaRPr sz="1800"/>
          </a:p>
          <a:p>
            <a:pPr marL="914400" marR="0" lvl="1" indent="-342900" algn="l" rtl="0">
              <a:lnSpc>
                <a:spcPct val="100000"/>
              </a:lnSpc>
              <a:spcBef>
                <a:spcPts val="0"/>
              </a:spcBef>
              <a:spcAft>
                <a:spcPts val="0"/>
              </a:spcAft>
              <a:buClr>
                <a:srgbClr val="000000"/>
              </a:buClr>
              <a:buSzPts val="1800"/>
              <a:buFont typeface="Arial"/>
              <a:buChar char="○"/>
            </a:pPr>
            <a:r>
              <a:rPr lang="en" sz="1800"/>
              <a:t>User A has authentication profile</a:t>
            </a:r>
            <a:endParaRPr sz="1800"/>
          </a:p>
          <a:p>
            <a:pPr marL="914400" marR="0" lvl="1" indent="-342900" algn="l" rtl="0">
              <a:lnSpc>
                <a:spcPct val="100000"/>
              </a:lnSpc>
              <a:spcBef>
                <a:spcPts val="0"/>
              </a:spcBef>
              <a:spcAft>
                <a:spcPts val="0"/>
              </a:spcAft>
              <a:buClr>
                <a:srgbClr val="000000"/>
              </a:buClr>
              <a:buSzPts val="1800"/>
              <a:buFont typeface="Arial"/>
              <a:buChar char="○"/>
            </a:pPr>
            <a:r>
              <a:rPr lang="en" sz="1800"/>
              <a:t>User A and B complete authentication trace</a:t>
            </a:r>
            <a:endParaRPr sz="1800"/>
          </a:p>
          <a:p>
            <a:pPr marL="914400" marR="0" lvl="1" indent="-342900" algn="l" rtl="0">
              <a:lnSpc>
                <a:spcPct val="100000"/>
              </a:lnSpc>
              <a:spcBef>
                <a:spcPts val="0"/>
              </a:spcBef>
              <a:spcAft>
                <a:spcPts val="0"/>
              </a:spcAft>
              <a:buClr>
                <a:srgbClr val="000000"/>
              </a:buClr>
              <a:buSzPts val="1800"/>
              <a:buFont typeface="Arial"/>
              <a:buChar char="○"/>
            </a:pPr>
            <a:r>
              <a:rPr lang="en" sz="1800"/>
              <a:t>Only User A with an authentication profile is allowed</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Response time of authentication should take less than 5 seconds</a:t>
            </a:r>
            <a:endParaRPr sz="1800"/>
          </a:p>
          <a:p>
            <a:pPr marL="914400" marR="0" lvl="1" indent="-342900" algn="l" rtl="0">
              <a:lnSpc>
                <a:spcPct val="100000"/>
              </a:lnSpc>
              <a:spcBef>
                <a:spcPts val="0"/>
              </a:spcBef>
              <a:spcAft>
                <a:spcPts val="0"/>
              </a:spcAft>
              <a:buSzPts val="1800"/>
              <a:buChar char="○"/>
            </a:pPr>
            <a:r>
              <a:rPr lang="en" sz="1800"/>
              <a:t>User A completes authentication trace</a:t>
            </a:r>
            <a:endParaRPr sz="1800"/>
          </a:p>
          <a:p>
            <a:pPr marL="914400" marR="0" lvl="1" indent="-342900" algn="l" rtl="0">
              <a:lnSpc>
                <a:spcPct val="100000"/>
              </a:lnSpc>
              <a:spcBef>
                <a:spcPts val="0"/>
              </a:spcBef>
              <a:spcAft>
                <a:spcPts val="0"/>
              </a:spcAft>
              <a:buSzPts val="1800"/>
              <a:buChar char="○"/>
            </a:pPr>
            <a:r>
              <a:rPr lang="en" sz="1800"/>
              <a:t>Authentication process notifies user A results in under 5 seconds</a:t>
            </a:r>
            <a:endParaRPr sz="1800"/>
          </a:p>
          <a:p>
            <a:pPr marL="0" marR="0" lvl="0" indent="0" algn="l" rtl="0">
              <a:lnSpc>
                <a:spcPct val="100000"/>
              </a:lnSpc>
              <a:spcBef>
                <a:spcPts val="0"/>
              </a:spcBef>
              <a:spcAft>
                <a:spcPts val="0"/>
              </a:spcAft>
              <a:buNone/>
            </a:pPr>
            <a:endParaRPr sz="1800"/>
          </a:p>
        </p:txBody>
      </p:sp>
      <p:sp>
        <p:nvSpPr>
          <p:cNvPr id="200" name="Google Shape;200;p33"/>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DevOps </a:t>
            </a:r>
            <a:endParaRPr/>
          </a:p>
        </p:txBody>
      </p:sp>
      <p:sp>
        <p:nvSpPr>
          <p:cNvPr id="206" name="Google Shape;206;p34"/>
          <p:cNvSpPr txBox="1"/>
          <p:nvPr/>
        </p:nvSpPr>
        <p:spPr>
          <a:xfrm>
            <a:off x="504075" y="1146425"/>
            <a:ext cx="8270700" cy="3701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800"/>
              <a:t>Tests:</a:t>
            </a:r>
            <a:endParaRPr sz="1800"/>
          </a:p>
          <a:p>
            <a:pPr marL="457200" marR="0" lvl="0" indent="-342900" algn="l" rtl="0">
              <a:lnSpc>
                <a:spcPct val="100000"/>
              </a:lnSpc>
              <a:spcBef>
                <a:spcPts val="0"/>
              </a:spcBef>
              <a:spcAft>
                <a:spcPts val="0"/>
              </a:spcAft>
              <a:buSzPts val="1800"/>
              <a:buChar char="●"/>
            </a:pPr>
            <a:r>
              <a:rPr lang="en" sz="1800"/>
              <a:t>Pull Requests</a:t>
            </a:r>
            <a:endParaRPr sz="1800"/>
          </a:p>
          <a:p>
            <a:pPr marL="457200" marR="0" lvl="0" indent="-342900" algn="l" rtl="0">
              <a:lnSpc>
                <a:spcPct val="100000"/>
              </a:lnSpc>
              <a:spcBef>
                <a:spcPts val="0"/>
              </a:spcBef>
              <a:spcAft>
                <a:spcPts val="0"/>
              </a:spcAft>
              <a:buSzPts val="1800"/>
              <a:buChar char="●"/>
            </a:pPr>
            <a:r>
              <a:rPr lang="en" sz="1800"/>
              <a:t>Merges to master</a:t>
            </a:r>
            <a:endParaRPr sz="1800"/>
          </a:p>
          <a:p>
            <a:pPr marL="45720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 sz="1800">
                <a:solidFill>
                  <a:schemeClr val="dk1"/>
                </a:solidFill>
              </a:rPr>
              <a:t>Builds</a:t>
            </a:r>
            <a:r>
              <a:rPr lang="en" sz="1800"/>
              <a:t>:</a:t>
            </a:r>
            <a:endParaRPr sz="1800"/>
          </a:p>
          <a:p>
            <a:pPr marL="457200" marR="0" lvl="0" indent="-342900" algn="l" rtl="0">
              <a:lnSpc>
                <a:spcPct val="100000"/>
              </a:lnSpc>
              <a:spcBef>
                <a:spcPts val="0"/>
              </a:spcBef>
              <a:spcAft>
                <a:spcPts val="0"/>
              </a:spcAft>
              <a:buSzPts val="1800"/>
              <a:buChar char="●"/>
            </a:pPr>
            <a:r>
              <a:rPr lang="en" sz="1800"/>
              <a:t>JAR (PUF)</a:t>
            </a:r>
            <a:endParaRPr sz="1800"/>
          </a:p>
          <a:p>
            <a:pPr marL="457200" marR="0" lvl="0" indent="-342900" algn="l" rtl="0">
              <a:lnSpc>
                <a:spcPct val="100000"/>
              </a:lnSpc>
              <a:spcBef>
                <a:spcPts val="0"/>
              </a:spcBef>
              <a:spcAft>
                <a:spcPts val="0"/>
              </a:spcAft>
              <a:buSzPts val="1800"/>
              <a:buChar char="●"/>
            </a:pPr>
            <a:r>
              <a:rPr lang="en" sz="1800"/>
              <a:t>APK (App)</a:t>
            </a:r>
            <a:endParaRPr sz="1800"/>
          </a:p>
          <a:p>
            <a:pPr marL="0" marR="0" lvl="0" indent="0" algn="l" rtl="0">
              <a:lnSpc>
                <a:spcPct val="100000"/>
              </a:lnSpc>
              <a:spcBef>
                <a:spcPts val="0"/>
              </a:spcBef>
              <a:spcAft>
                <a:spcPts val="0"/>
              </a:spcAft>
              <a:buNone/>
            </a:pPr>
            <a:r>
              <a:rPr lang="en" sz="1800"/>
              <a:t> </a:t>
            </a:r>
            <a:endParaRPr sz="1800"/>
          </a:p>
          <a:p>
            <a:pPr marL="0" lvl="0" indent="0" algn="l" rtl="0">
              <a:spcBef>
                <a:spcPts val="0"/>
              </a:spcBef>
              <a:spcAft>
                <a:spcPts val="0"/>
              </a:spcAft>
              <a:buClr>
                <a:srgbClr val="000000"/>
              </a:buClr>
              <a:buSzPts val="1100"/>
              <a:buFont typeface="Arial"/>
              <a:buNone/>
            </a:pPr>
            <a:r>
              <a:rPr lang="en" sz="1800">
                <a:solidFill>
                  <a:schemeClr val="dk1"/>
                </a:solidFill>
              </a:rPr>
              <a:t>Deployments:</a:t>
            </a: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Google Play Store</a:t>
            </a:r>
            <a:endParaRPr sz="1800"/>
          </a:p>
        </p:txBody>
      </p:sp>
      <p:sp>
        <p:nvSpPr>
          <p:cNvPr id="207" name="Google Shape;207;p34"/>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pic>
        <p:nvPicPr>
          <p:cNvPr id="208" name="Google Shape;208;p34"/>
          <p:cNvPicPr preferRelativeResize="0"/>
          <p:nvPr/>
        </p:nvPicPr>
        <p:blipFill>
          <a:blip r:embed="rId3">
            <a:alphaModFix/>
          </a:blip>
          <a:stretch>
            <a:fillRect/>
          </a:stretch>
        </p:blipFill>
        <p:spPr>
          <a:xfrm>
            <a:off x="3065950" y="1146425"/>
            <a:ext cx="5708827" cy="3155176"/>
          </a:xfrm>
          <a:prstGeom prst="rect">
            <a:avLst/>
          </a:prstGeom>
          <a:noFill/>
          <a:ln>
            <a:noFill/>
          </a:ln>
        </p:spPr>
      </p:pic>
      <p:sp>
        <p:nvSpPr>
          <p:cNvPr id="209" name="Google Shape;209;p34"/>
          <p:cNvSpPr txBox="1"/>
          <p:nvPr/>
        </p:nvSpPr>
        <p:spPr>
          <a:xfrm>
            <a:off x="4159725" y="4345625"/>
            <a:ext cx="4035900" cy="29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000"/>
              <a:t>Source: </a:t>
            </a:r>
            <a:r>
              <a:rPr lang="en" sz="1000" u="sng">
                <a:solidFill>
                  <a:schemeClr val="hlink"/>
                </a:solidFill>
                <a:hlinkClick r:id="rId4"/>
              </a:rPr>
              <a:t>https://www.testingexcellence.com/testing-in-devops/</a:t>
            </a:r>
            <a:r>
              <a:rPr lang="en" sz="1000"/>
              <a:t> </a:t>
            </a: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5"/>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Project and Risk Management</a:t>
            </a:r>
            <a:endParaRPr/>
          </a:p>
        </p:txBody>
      </p:sp>
      <p:sp>
        <p:nvSpPr>
          <p:cNvPr id="215" name="Google Shape;215;p35"/>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311700" y="2062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Schedule - Fall 2018</a:t>
            </a:r>
            <a:endParaRPr/>
          </a:p>
        </p:txBody>
      </p:sp>
      <p:pic>
        <p:nvPicPr>
          <p:cNvPr id="221" name="Google Shape;221;p36"/>
          <p:cNvPicPr preferRelativeResize="0"/>
          <p:nvPr/>
        </p:nvPicPr>
        <p:blipFill>
          <a:blip r:embed="rId3">
            <a:alphaModFix/>
          </a:blip>
          <a:stretch>
            <a:fillRect/>
          </a:stretch>
        </p:blipFill>
        <p:spPr>
          <a:xfrm>
            <a:off x="1376000" y="720025"/>
            <a:ext cx="6392000" cy="4290951"/>
          </a:xfrm>
          <a:prstGeom prst="rect">
            <a:avLst/>
          </a:prstGeom>
          <a:noFill/>
          <a:ln>
            <a:noFill/>
          </a:ln>
        </p:spPr>
      </p:pic>
      <p:sp>
        <p:nvSpPr>
          <p:cNvPr id="222" name="Google Shape;222;p36"/>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311700" y="2062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Project Schedule - Spring 2019</a:t>
            </a:r>
            <a:endParaRPr/>
          </a:p>
        </p:txBody>
      </p:sp>
      <p:sp>
        <p:nvSpPr>
          <p:cNvPr id="228" name="Google Shape;228;p37"/>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pic>
        <p:nvPicPr>
          <p:cNvPr id="229" name="Google Shape;229;p37"/>
          <p:cNvPicPr preferRelativeResize="0"/>
          <p:nvPr/>
        </p:nvPicPr>
        <p:blipFill rotWithShape="1">
          <a:blip r:embed="rId3">
            <a:alphaModFix/>
          </a:blip>
          <a:srcRect t="4150"/>
          <a:stretch/>
        </p:blipFill>
        <p:spPr>
          <a:xfrm>
            <a:off x="764138" y="1000675"/>
            <a:ext cx="7615724" cy="363744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Risks and Mitigation</a:t>
            </a:r>
            <a:endParaRPr/>
          </a:p>
        </p:txBody>
      </p:sp>
      <p:sp>
        <p:nvSpPr>
          <p:cNvPr id="235" name="Google Shape;235;p38"/>
          <p:cNvSpPr txBox="1"/>
          <p:nvPr/>
        </p:nvSpPr>
        <p:spPr>
          <a:xfrm>
            <a:off x="610800" y="1087350"/>
            <a:ext cx="7922400" cy="376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Integrating preexisting PUF library</a:t>
            </a:r>
            <a:endParaRPr sz="1800"/>
          </a:p>
          <a:p>
            <a:pPr marL="914400" lvl="1" indent="-342900" algn="l" rtl="0">
              <a:spcBef>
                <a:spcPts val="0"/>
              </a:spcBef>
              <a:spcAft>
                <a:spcPts val="0"/>
              </a:spcAft>
              <a:buSzPts val="1800"/>
              <a:buChar char="○"/>
            </a:pPr>
            <a:r>
              <a:rPr lang="en" sz="1800"/>
              <a:t>Library is heavily hard-coded </a:t>
            </a:r>
            <a:endParaRPr sz="1800"/>
          </a:p>
          <a:p>
            <a:pPr marL="914400" lvl="1" indent="-342900" algn="l" rtl="0">
              <a:spcBef>
                <a:spcPts val="0"/>
              </a:spcBef>
              <a:spcAft>
                <a:spcPts val="0"/>
              </a:spcAft>
              <a:buSzPts val="1800"/>
              <a:buChar char="○"/>
            </a:pPr>
            <a:r>
              <a:rPr lang="en" sz="1800"/>
              <a:t>Allocate time  </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Inaccurate authentication  </a:t>
            </a:r>
            <a:endParaRPr sz="1800"/>
          </a:p>
          <a:p>
            <a:pPr marL="914400" lvl="1" indent="-342900" algn="l" rtl="0">
              <a:spcBef>
                <a:spcPts val="0"/>
              </a:spcBef>
              <a:spcAft>
                <a:spcPts val="0"/>
              </a:spcAft>
              <a:buSzPts val="1800"/>
              <a:buChar char="○"/>
            </a:pPr>
            <a:r>
              <a:rPr lang="en" sz="1800"/>
              <a:t>PUF must be at least 80% accurate</a:t>
            </a:r>
            <a:endParaRPr sz="1800"/>
          </a:p>
          <a:p>
            <a:pPr marL="914400" lvl="1" indent="-342900" algn="l" rtl="0">
              <a:spcBef>
                <a:spcPts val="0"/>
              </a:spcBef>
              <a:spcAft>
                <a:spcPts val="0"/>
              </a:spcAft>
              <a:buSzPts val="1800"/>
              <a:buChar char="○"/>
            </a:pPr>
            <a:r>
              <a:rPr lang="en" sz="1800"/>
              <a:t>The library has multiple methods of normalization, authentication, etc.</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Implementing full-disk encryption</a:t>
            </a:r>
            <a:endParaRPr sz="1800"/>
          </a:p>
          <a:p>
            <a:pPr marL="914400" lvl="1" indent="-342900" algn="l" rtl="0">
              <a:spcBef>
                <a:spcPts val="0"/>
              </a:spcBef>
              <a:spcAft>
                <a:spcPts val="0"/>
              </a:spcAft>
              <a:buClr>
                <a:schemeClr val="dk1"/>
              </a:buClr>
              <a:buSzPts val="1800"/>
              <a:buChar char="○"/>
            </a:pPr>
            <a:r>
              <a:rPr lang="en" sz="1800">
                <a:solidFill>
                  <a:schemeClr val="dk1"/>
                </a:solidFill>
              </a:rPr>
              <a:t>Android switched to file-based encryption</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Workaround is possible through previous versions of Android</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236" name="Google Shape;236;p38"/>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Setbacks and Mitigation</a:t>
            </a:r>
            <a:endParaRPr/>
          </a:p>
          <a:p>
            <a:pPr marL="0" lvl="0" indent="0" algn="l" rtl="0">
              <a:spcBef>
                <a:spcPts val="0"/>
              </a:spcBef>
              <a:spcAft>
                <a:spcPts val="0"/>
              </a:spcAft>
              <a:buNone/>
            </a:pPr>
            <a:endParaRPr/>
          </a:p>
        </p:txBody>
      </p:sp>
      <p:sp>
        <p:nvSpPr>
          <p:cNvPr id="242" name="Google Shape;242;p39"/>
          <p:cNvSpPr txBox="1"/>
          <p:nvPr/>
        </p:nvSpPr>
        <p:spPr>
          <a:xfrm>
            <a:off x="610800" y="1087350"/>
            <a:ext cx="7922400" cy="37677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Inaccurate authentication  </a:t>
            </a:r>
            <a:endParaRPr sz="1800"/>
          </a:p>
          <a:p>
            <a:pPr marL="914400" lvl="1" indent="-342900" algn="l" rtl="0">
              <a:spcBef>
                <a:spcPts val="0"/>
              </a:spcBef>
              <a:spcAft>
                <a:spcPts val="0"/>
              </a:spcAft>
              <a:buSzPts val="1800"/>
              <a:buChar char="○"/>
            </a:pPr>
            <a:r>
              <a:rPr lang="en" sz="1800"/>
              <a:t>Consulted Technical Advisor, Timothy Dee</a:t>
            </a:r>
            <a:endParaRPr sz="1800"/>
          </a:p>
          <a:p>
            <a:pPr marL="914400" lvl="1" indent="-342900" algn="l" rtl="0">
              <a:spcBef>
                <a:spcPts val="0"/>
              </a:spcBef>
              <a:spcAft>
                <a:spcPts val="0"/>
              </a:spcAft>
              <a:buSzPts val="1800"/>
              <a:buChar char="○"/>
            </a:pPr>
            <a:r>
              <a:rPr lang="en" sz="1800"/>
              <a:t>Remove need for Python interpreter</a:t>
            </a:r>
            <a:endParaRPr sz="1800"/>
          </a:p>
          <a:p>
            <a:pPr marL="914400" lvl="1" indent="-342900" algn="l" rtl="0">
              <a:spcBef>
                <a:spcPts val="0"/>
              </a:spcBef>
              <a:spcAft>
                <a:spcPts val="0"/>
              </a:spcAft>
              <a:buSzPts val="1800"/>
              <a:buChar char="○"/>
            </a:pPr>
            <a:r>
              <a:rPr lang="en" sz="1800"/>
              <a:t>Rewrite Python scripts</a:t>
            </a: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Full-disk encryption infeasible</a:t>
            </a:r>
            <a:endParaRPr sz="1800"/>
          </a:p>
          <a:p>
            <a:pPr marL="914400" lvl="1" indent="-342900" algn="l" rtl="0">
              <a:spcBef>
                <a:spcPts val="0"/>
              </a:spcBef>
              <a:spcAft>
                <a:spcPts val="0"/>
              </a:spcAft>
              <a:buClr>
                <a:schemeClr val="dk1"/>
              </a:buClr>
              <a:buSzPts val="1800"/>
              <a:buChar char="○"/>
            </a:pPr>
            <a:r>
              <a:rPr lang="en" sz="1800">
                <a:solidFill>
                  <a:schemeClr val="dk1"/>
                </a:solidFill>
              </a:rPr>
              <a:t>Linux Kernel library “fscrypt”</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Encryption at application level</a:t>
            </a:r>
            <a:endParaRPr sz="1800">
              <a:solidFill>
                <a:schemeClr val="dk1"/>
              </a:solidFill>
            </a:endParaRPr>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
        <p:nvSpPr>
          <p:cNvPr id="243" name="Google Shape;243;p39"/>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Lessons Learned</a:t>
            </a:r>
            <a:endParaRPr/>
          </a:p>
        </p:txBody>
      </p:sp>
      <p:sp>
        <p:nvSpPr>
          <p:cNvPr id="249" name="Google Shape;249;p40"/>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Bitlockers</a:t>
            </a:r>
            <a:endParaRPr/>
          </a:p>
        </p:txBody>
      </p:sp>
      <p:sp>
        <p:nvSpPr>
          <p:cNvPr id="250" name="Google Shape;250;p40"/>
          <p:cNvSpPr txBox="1"/>
          <p:nvPr/>
        </p:nvSpPr>
        <p:spPr>
          <a:xfrm>
            <a:off x="610800" y="1734450"/>
            <a:ext cx="7922400" cy="16746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t>Importance of facilitating communication early</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457200" lvl="0" indent="-342900" algn="l" rtl="0">
              <a:spcBef>
                <a:spcPts val="0"/>
              </a:spcBef>
              <a:spcAft>
                <a:spcPts val="0"/>
              </a:spcAft>
              <a:buSzPts val="1800"/>
              <a:buChar char="●"/>
            </a:pPr>
            <a:r>
              <a:rPr lang="en" sz="1800"/>
              <a:t>Exploring a provided product in the initial stages of planning before moving forward in the project lifecycle</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1"/>
          <p:cNvSpPr txBox="1">
            <a:spLocks noGrp="1"/>
          </p:cNvSpPr>
          <p:nvPr>
            <p:ph type="title"/>
          </p:nvPr>
        </p:nvSpPr>
        <p:spPr>
          <a:xfrm>
            <a:off x="311700" y="1988550"/>
            <a:ext cx="8520600" cy="116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5400"/>
              <a:t>Conclusion</a:t>
            </a:r>
            <a:endParaRPr sz="5400"/>
          </a:p>
        </p:txBody>
      </p:sp>
      <p:sp>
        <p:nvSpPr>
          <p:cNvPr id="256" name="Google Shape;256;p41"/>
          <p:cNvSpPr txBox="1"/>
          <p:nvPr/>
        </p:nvSpPr>
        <p:spPr>
          <a:xfrm>
            <a:off x="1003500" y="1123725"/>
            <a:ext cx="7137000" cy="651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57" name="Google Shape;257;p41"/>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Initial Conceptual Sketch</a:t>
            </a:r>
            <a:endParaRPr/>
          </a:p>
        </p:txBody>
      </p:sp>
      <p:sp>
        <p:nvSpPr>
          <p:cNvPr id="70" name="Google Shape;70;p15"/>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sdmay19-23: Mobile, Biometric Bitlocker</a:t>
            </a:r>
            <a:endParaRPr/>
          </a:p>
        </p:txBody>
      </p:sp>
      <p:pic>
        <p:nvPicPr>
          <p:cNvPr id="71" name="Google Shape;71;p15"/>
          <p:cNvPicPr preferRelativeResize="0"/>
          <p:nvPr/>
        </p:nvPicPr>
        <p:blipFill>
          <a:blip r:embed="rId3">
            <a:alphaModFix/>
          </a:blip>
          <a:stretch>
            <a:fillRect/>
          </a:stretch>
        </p:blipFill>
        <p:spPr>
          <a:xfrm>
            <a:off x="364525" y="1058675"/>
            <a:ext cx="1977318" cy="3530925"/>
          </a:xfrm>
          <a:prstGeom prst="rect">
            <a:avLst/>
          </a:prstGeom>
          <a:noFill/>
          <a:ln>
            <a:noFill/>
          </a:ln>
        </p:spPr>
      </p:pic>
      <p:pic>
        <p:nvPicPr>
          <p:cNvPr id="72" name="Google Shape;72;p15"/>
          <p:cNvPicPr preferRelativeResize="0"/>
          <p:nvPr/>
        </p:nvPicPr>
        <p:blipFill>
          <a:blip r:embed="rId4">
            <a:alphaModFix/>
          </a:blip>
          <a:stretch>
            <a:fillRect/>
          </a:stretch>
        </p:blipFill>
        <p:spPr>
          <a:xfrm>
            <a:off x="3178338" y="1017725"/>
            <a:ext cx="5653975" cy="3845625"/>
          </a:xfrm>
          <a:prstGeom prst="rect">
            <a:avLst/>
          </a:prstGeom>
          <a:noFill/>
          <a:ln>
            <a:noFill/>
          </a:ln>
        </p:spPr>
      </p:pic>
      <p:sp>
        <p:nvSpPr>
          <p:cNvPr id="73" name="Google Shape;73;p15"/>
          <p:cNvSpPr txBox="1"/>
          <p:nvPr/>
        </p:nvSpPr>
        <p:spPr>
          <a:xfrm>
            <a:off x="6287125" y="1973450"/>
            <a:ext cx="849000" cy="2199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Python Scripts</a:t>
            </a:r>
            <a:endParaRPr sz="7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did we do?</a:t>
            </a:r>
            <a:endParaRPr/>
          </a:p>
        </p:txBody>
      </p:sp>
      <p:sp>
        <p:nvSpPr>
          <p:cNvPr id="263" name="Google Shape;263;p42"/>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264" name="Google Shape;264;p42"/>
          <p:cNvSpPr txBox="1"/>
          <p:nvPr/>
        </p:nvSpPr>
        <p:spPr>
          <a:xfrm>
            <a:off x="573700" y="1233300"/>
            <a:ext cx="4155300" cy="37017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Yousef Al-Absi</a:t>
            </a:r>
            <a:endParaRPr/>
          </a:p>
          <a:p>
            <a:pPr marL="914400" lvl="1" indent="-317500" algn="l" rtl="0">
              <a:spcBef>
                <a:spcPts val="0"/>
              </a:spcBef>
              <a:spcAft>
                <a:spcPts val="0"/>
              </a:spcAft>
              <a:buSzPts val="1400"/>
              <a:buChar char="○"/>
            </a:pPr>
            <a:r>
              <a:rPr lang="en"/>
              <a:t>Understanding Gradle</a:t>
            </a:r>
            <a:endParaRPr/>
          </a:p>
          <a:p>
            <a:pPr marL="914400" lvl="1" indent="-317500" algn="l" rtl="0">
              <a:spcBef>
                <a:spcPts val="0"/>
              </a:spcBef>
              <a:spcAft>
                <a:spcPts val="0"/>
              </a:spcAft>
              <a:buSzPts val="1400"/>
              <a:buChar char="○"/>
            </a:pPr>
            <a:r>
              <a:rPr lang="en"/>
              <a:t>Assisted with PUF issues</a:t>
            </a:r>
            <a:endParaRPr/>
          </a:p>
          <a:p>
            <a:pPr marL="914400" lvl="1" indent="-317500" algn="l" rtl="0">
              <a:spcBef>
                <a:spcPts val="0"/>
              </a:spcBef>
              <a:spcAft>
                <a:spcPts val="0"/>
              </a:spcAft>
              <a:buSzPts val="1400"/>
              <a:buChar char="○"/>
            </a:pPr>
            <a:r>
              <a:rPr lang="en"/>
              <a:t>Implemented DevOps</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en"/>
              <a:t>Cole Alward</a:t>
            </a:r>
            <a:endParaRPr/>
          </a:p>
          <a:p>
            <a:pPr marL="914400" lvl="1" indent="-317500" algn="l" rtl="0">
              <a:spcBef>
                <a:spcPts val="0"/>
              </a:spcBef>
              <a:spcAft>
                <a:spcPts val="0"/>
              </a:spcAft>
              <a:buSzPts val="1400"/>
              <a:buChar char="○"/>
            </a:pPr>
            <a:r>
              <a:rPr lang="en"/>
              <a:t>Implemented encryption</a:t>
            </a:r>
            <a:endParaRPr/>
          </a:p>
          <a:p>
            <a:pPr marL="914400" lvl="1" indent="-317500" algn="l" rtl="0">
              <a:spcBef>
                <a:spcPts val="0"/>
              </a:spcBef>
              <a:spcAft>
                <a:spcPts val="0"/>
              </a:spcAft>
              <a:buSzPts val="1400"/>
              <a:buChar char="○"/>
            </a:pPr>
            <a:r>
              <a:rPr lang="en"/>
              <a:t>Assisted in application integration</a:t>
            </a:r>
            <a:endParaRPr/>
          </a:p>
          <a:p>
            <a:pPr marL="914400" lvl="1" indent="-317500" algn="l" rtl="0">
              <a:spcBef>
                <a:spcPts val="0"/>
              </a:spcBef>
              <a:spcAft>
                <a:spcPts val="0"/>
              </a:spcAft>
              <a:buSzPts val="1400"/>
              <a:buChar char="○"/>
            </a:pPr>
            <a:r>
              <a:rPr lang="en"/>
              <a:t>Organized ticket flow</a:t>
            </a:r>
            <a:endParaRPr/>
          </a:p>
          <a:p>
            <a:pPr marL="914400" lvl="0" indent="0" algn="l" rtl="0">
              <a:spcBef>
                <a:spcPts val="0"/>
              </a:spcBef>
              <a:spcAft>
                <a:spcPts val="0"/>
              </a:spcAft>
              <a:buNone/>
            </a:pPr>
            <a:endParaRPr/>
          </a:p>
          <a:p>
            <a:pPr marL="457200" lvl="0" indent="-317500" algn="l" rtl="0">
              <a:spcBef>
                <a:spcPts val="0"/>
              </a:spcBef>
              <a:spcAft>
                <a:spcPts val="0"/>
              </a:spcAft>
              <a:buSzPts val="1400"/>
              <a:buChar char="●"/>
            </a:pPr>
            <a:r>
              <a:rPr lang="en"/>
              <a:t>Morgan Anderson</a:t>
            </a:r>
            <a:endParaRPr/>
          </a:p>
          <a:p>
            <a:pPr marL="914400" lvl="1" indent="-317500" algn="l" rtl="0">
              <a:spcBef>
                <a:spcPts val="0"/>
              </a:spcBef>
              <a:spcAft>
                <a:spcPts val="0"/>
              </a:spcAft>
              <a:buSzPts val="1400"/>
              <a:buChar char="○"/>
            </a:pPr>
            <a:r>
              <a:rPr lang="en"/>
              <a:t>Implemented key generation</a:t>
            </a:r>
            <a:endParaRPr/>
          </a:p>
          <a:p>
            <a:pPr marL="914400" lvl="1" indent="-317500" algn="l" rtl="0">
              <a:spcBef>
                <a:spcPts val="0"/>
              </a:spcBef>
              <a:spcAft>
                <a:spcPts val="0"/>
              </a:spcAft>
              <a:buSzPts val="1400"/>
              <a:buChar char="○"/>
            </a:pPr>
            <a:r>
              <a:rPr lang="en"/>
              <a:t>Assisted in application integration</a:t>
            </a:r>
            <a:endParaRPr/>
          </a:p>
          <a:p>
            <a:pPr marL="914400" lvl="1" indent="-317500" algn="l" rtl="0">
              <a:spcBef>
                <a:spcPts val="0"/>
              </a:spcBef>
              <a:spcAft>
                <a:spcPts val="0"/>
              </a:spcAft>
              <a:buSzPts val="1400"/>
              <a:buChar char="○"/>
            </a:pPr>
            <a:r>
              <a:rPr lang="en"/>
              <a:t>Aided in technical writing and schedule organization</a:t>
            </a:r>
            <a:endParaRPr/>
          </a:p>
          <a:p>
            <a:pPr marL="0" lvl="0" indent="0" algn="l" rtl="0">
              <a:spcBef>
                <a:spcPts val="0"/>
              </a:spcBef>
              <a:spcAft>
                <a:spcPts val="0"/>
              </a:spcAft>
              <a:buNone/>
            </a:pPr>
            <a:r>
              <a:rPr lang="en"/>
              <a:t> </a:t>
            </a:r>
            <a:endParaRPr/>
          </a:p>
        </p:txBody>
      </p:sp>
      <p:sp>
        <p:nvSpPr>
          <p:cNvPr id="265" name="Google Shape;265;p42"/>
          <p:cNvSpPr txBox="1"/>
          <p:nvPr/>
        </p:nvSpPr>
        <p:spPr>
          <a:xfrm>
            <a:off x="4572000" y="1233300"/>
            <a:ext cx="3949200" cy="35481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a:solidFill>
                  <a:schemeClr val="dk1"/>
                </a:solidFill>
              </a:rPr>
              <a:t>Ammar Khan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Interacted with client</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Assisted in rewriting interpolated pressure scripts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Aided others with PUF issues</a:t>
            </a:r>
            <a:endParaRPr>
              <a:solidFill>
                <a:schemeClr val="dk1"/>
              </a:solidFill>
            </a:endParaRPr>
          </a:p>
          <a:p>
            <a:pPr marL="9144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Justin Kuhn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Developing test plan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Conducted test integration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Assisted in rewriting interpolated pressure scripts</a:t>
            </a:r>
            <a:endParaRPr>
              <a:solidFill>
                <a:schemeClr val="dk1"/>
              </a:solidFill>
            </a:endParaRPr>
          </a:p>
          <a:p>
            <a:pPr marL="914400" lvl="0" indent="0" algn="l" rtl="0">
              <a:spcBef>
                <a:spcPts val="0"/>
              </a:spcBef>
              <a:spcAft>
                <a:spcPts val="0"/>
              </a:spcAft>
              <a:buNone/>
            </a:pPr>
            <a:endParaRPr>
              <a:solidFill>
                <a:schemeClr val="dk1"/>
              </a:solidFill>
            </a:endParaRPr>
          </a:p>
          <a:p>
            <a:pPr marL="457200" lvl="0" indent="-317500" algn="l" rtl="0">
              <a:spcBef>
                <a:spcPts val="0"/>
              </a:spcBef>
              <a:spcAft>
                <a:spcPts val="0"/>
              </a:spcAft>
              <a:buClr>
                <a:schemeClr val="dk1"/>
              </a:buClr>
              <a:buSzPts val="1400"/>
              <a:buChar char="●"/>
            </a:pPr>
            <a:r>
              <a:rPr lang="en">
                <a:solidFill>
                  <a:schemeClr val="dk1"/>
                </a:solidFill>
              </a:rPr>
              <a:t>Larisa Thys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Led semi-weekly meetings</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Assisted in reworking authentication</a:t>
            </a:r>
            <a:endParaRPr>
              <a:solidFill>
                <a:schemeClr val="dk1"/>
              </a:solidFill>
            </a:endParaRPr>
          </a:p>
          <a:p>
            <a:pPr marL="914400" lvl="1" indent="-317500" algn="l" rtl="0">
              <a:spcBef>
                <a:spcPts val="0"/>
              </a:spcBef>
              <a:spcAft>
                <a:spcPts val="0"/>
              </a:spcAft>
              <a:buClr>
                <a:schemeClr val="dk1"/>
              </a:buClr>
              <a:buSzPts val="1400"/>
              <a:buChar char="○"/>
            </a:pPr>
            <a:r>
              <a:rPr lang="en">
                <a:solidFill>
                  <a:schemeClr val="dk1"/>
                </a:solidFill>
              </a:rPr>
              <a:t>Aided others with PUF issues </a:t>
            </a:r>
            <a:endParaRPr>
              <a:solidFill>
                <a:schemeClr val="dk1"/>
              </a:solidFill>
            </a:endParaRPr>
          </a:p>
          <a:p>
            <a:pPr marL="914400" lvl="0" indent="0" algn="l" rtl="0">
              <a:spcBef>
                <a:spcPts val="0"/>
              </a:spcBef>
              <a:spcAft>
                <a:spcPts val="0"/>
              </a:spcAft>
              <a:buNone/>
            </a:pPr>
            <a:endParaRPr>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Current Project Status </a:t>
            </a:r>
            <a:endParaRPr/>
          </a:p>
        </p:txBody>
      </p:sp>
      <p:sp>
        <p:nvSpPr>
          <p:cNvPr id="271" name="Google Shape;271;p43"/>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272" name="Google Shape;272;p43"/>
          <p:cNvSpPr txBox="1"/>
          <p:nvPr/>
        </p:nvSpPr>
        <p:spPr>
          <a:xfrm>
            <a:off x="432050" y="1205275"/>
            <a:ext cx="8486700" cy="3703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Completed Milestones:</a:t>
            </a:r>
            <a:endParaRPr sz="1800"/>
          </a:p>
          <a:p>
            <a:pPr marL="0" lvl="0" indent="0" algn="l" rtl="0">
              <a:spcBef>
                <a:spcPts val="0"/>
              </a:spcBef>
              <a:spcAft>
                <a:spcPts val="0"/>
              </a:spcAft>
              <a:buNone/>
            </a:pPr>
            <a:endParaRPr sz="1800"/>
          </a:p>
          <a:p>
            <a:pPr marL="914400" lvl="0" indent="-342900" algn="l" rtl="0">
              <a:spcBef>
                <a:spcPts val="0"/>
              </a:spcBef>
              <a:spcAft>
                <a:spcPts val="0"/>
              </a:spcAft>
              <a:buSzPts val="1800"/>
              <a:buChar char="●"/>
            </a:pPr>
            <a:r>
              <a:rPr lang="en" sz="1800"/>
              <a:t>Completed PUF research </a:t>
            </a:r>
            <a:endParaRPr sz="1800"/>
          </a:p>
          <a:p>
            <a:pPr marL="1371600" lvl="0" indent="0" algn="l" rtl="0">
              <a:spcBef>
                <a:spcPts val="0"/>
              </a:spcBef>
              <a:spcAft>
                <a:spcPts val="0"/>
              </a:spcAft>
              <a:buNone/>
            </a:pPr>
            <a:endParaRPr sz="1800"/>
          </a:p>
          <a:p>
            <a:pPr marL="914400" lvl="0" indent="-342900" algn="l" rtl="0">
              <a:spcBef>
                <a:spcPts val="0"/>
              </a:spcBef>
              <a:spcAft>
                <a:spcPts val="0"/>
              </a:spcAft>
              <a:buSzPts val="1800"/>
              <a:buChar char="●"/>
            </a:pPr>
            <a:r>
              <a:rPr lang="en" sz="1800"/>
              <a:t>Completed initial design of project </a:t>
            </a:r>
            <a:endParaRPr sz="1800"/>
          </a:p>
          <a:p>
            <a:pPr marL="1371600" lvl="0" indent="0" algn="l" rtl="0">
              <a:spcBef>
                <a:spcPts val="0"/>
              </a:spcBef>
              <a:spcAft>
                <a:spcPts val="0"/>
              </a:spcAft>
              <a:buNone/>
            </a:pPr>
            <a:endParaRPr sz="1800"/>
          </a:p>
          <a:p>
            <a:pPr marL="914400" lvl="0" indent="-342900" algn="l" rtl="0">
              <a:spcBef>
                <a:spcPts val="0"/>
              </a:spcBef>
              <a:spcAft>
                <a:spcPts val="0"/>
              </a:spcAft>
              <a:buSzPts val="1800"/>
              <a:buChar char="●"/>
            </a:pPr>
            <a:r>
              <a:rPr lang="en" sz="1800"/>
              <a:t>Integrated PUF into an application design</a:t>
            </a:r>
            <a:endParaRPr sz="1800"/>
          </a:p>
          <a:p>
            <a:pPr marL="1371600" lvl="0" indent="0" algn="l" rtl="0">
              <a:spcBef>
                <a:spcPts val="0"/>
              </a:spcBef>
              <a:spcAft>
                <a:spcPts val="0"/>
              </a:spcAft>
              <a:buNone/>
            </a:pPr>
            <a:endParaRPr sz="1800"/>
          </a:p>
          <a:p>
            <a:pPr marL="914400" lvl="0" indent="-342900" algn="l" rtl="0">
              <a:spcBef>
                <a:spcPts val="0"/>
              </a:spcBef>
              <a:spcAft>
                <a:spcPts val="0"/>
              </a:spcAft>
              <a:buSzPts val="1800"/>
              <a:buChar char="●"/>
            </a:pPr>
            <a:r>
              <a:rPr lang="en" sz="1800"/>
              <a:t>Created application that encrypts and decrypts</a:t>
            </a:r>
            <a:endParaRPr sz="1800"/>
          </a:p>
          <a:p>
            <a:pPr marL="1371600" lvl="0" indent="0" algn="l" rtl="0">
              <a:spcBef>
                <a:spcPts val="0"/>
              </a:spcBef>
              <a:spcAft>
                <a:spcPts val="0"/>
              </a:spcAft>
              <a:buNone/>
            </a:pPr>
            <a:endParaRPr sz="1800"/>
          </a:p>
          <a:p>
            <a:pPr marL="914400" lvl="0" indent="-342900" algn="l" rtl="0">
              <a:spcBef>
                <a:spcPts val="0"/>
              </a:spcBef>
              <a:spcAft>
                <a:spcPts val="0"/>
              </a:spcAft>
              <a:buSzPts val="1800"/>
              <a:buChar char="●"/>
            </a:pPr>
            <a:r>
              <a:rPr lang="en" sz="1800"/>
              <a:t>Maintained and updated PUF repository for future use</a:t>
            </a:r>
            <a:endParaRPr sz="1800"/>
          </a:p>
          <a:p>
            <a:pPr marL="457200" lvl="0" indent="0" algn="l" rtl="0">
              <a:spcBef>
                <a:spcPts val="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Going Forward</a:t>
            </a:r>
            <a:endParaRPr/>
          </a:p>
        </p:txBody>
      </p:sp>
      <p:sp>
        <p:nvSpPr>
          <p:cNvPr id="278" name="Google Shape;278;p44"/>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279" name="Google Shape;279;p44"/>
          <p:cNvSpPr txBox="1"/>
          <p:nvPr/>
        </p:nvSpPr>
        <p:spPr>
          <a:xfrm>
            <a:off x="480200" y="1056450"/>
            <a:ext cx="8183700" cy="376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Refine PUF library</a:t>
            </a:r>
            <a:endParaRPr sz="1800">
              <a:solidFill>
                <a:schemeClr val="dk1"/>
              </a:solidFill>
            </a:endParaRPr>
          </a:p>
          <a:p>
            <a:pPr marL="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Extend Android lock screen API to integrate PUF library</a:t>
            </a:r>
            <a:endParaRPr sz="1800">
              <a:solidFill>
                <a:schemeClr val="dk1"/>
              </a:solidFill>
            </a:endParaRPr>
          </a:p>
          <a:p>
            <a:pPr marL="0" lvl="0" indent="0" algn="l" rtl="0">
              <a:spcBef>
                <a:spcPts val="0"/>
              </a:spcBef>
              <a:spcAft>
                <a:spcPts val="0"/>
              </a:spcAft>
              <a:buNone/>
            </a:pP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lvl="0" indent="-342900" algn="l" rtl="0">
              <a:spcBef>
                <a:spcPts val="0"/>
              </a:spcBef>
              <a:spcAft>
                <a:spcPts val="0"/>
              </a:spcAft>
              <a:buClr>
                <a:schemeClr val="dk1"/>
              </a:buClr>
              <a:buSzPts val="1800"/>
              <a:buChar char="●"/>
            </a:pPr>
            <a:r>
              <a:rPr lang="en" sz="1800">
                <a:solidFill>
                  <a:schemeClr val="dk1"/>
                </a:solidFill>
              </a:rPr>
              <a:t>Implement kernel-level encryption to secure device at boot</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0" lvl="0" indent="0" algn="l" rtl="0">
              <a:spcBef>
                <a:spcPts val="0"/>
              </a:spcBef>
              <a:spcAft>
                <a:spcPts val="0"/>
              </a:spcAft>
              <a:buNone/>
            </a:pPr>
            <a:endParaRPr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Questions?</a:t>
            </a:r>
            <a:endParaRPr/>
          </a:p>
        </p:txBody>
      </p:sp>
      <p:sp>
        <p:nvSpPr>
          <p:cNvPr id="285" name="Google Shape;285;p45"/>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Requirements Specification</a:t>
            </a:r>
            <a:endParaRPr/>
          </a:p>
        </p:txBody>
      </p:sp>
      <p:sp>
        <p:nvSpPr>
          <p:cNvPr id="79" name="Google Shape;79;p16"/>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sdmay19-23: Mobile, Biometric Bitlocker</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Functional Requirements</a:t>
            </a:r>
            <a:endParaRPr/>
          </a:p>
        </p:txBody>
      </p:sp>
      <p:sp>
        <p:nvSpPr>
          <p:cNvPr id="85" name="Google Shape;85;p17"/>
          <p:cNvSpPr txBox="1"/>
          <p:nvPr/>
        </p:nvSpPr>
        <p:spPr>
          <a:xfrm>
            <a:off x="504075" y="1252950"/>
            <a:ext cx="8270700" cy="3477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a:solidFill>
                  <a:schemeClr val="dk1"/>
                </a:solidFill>
              </a:rPr>
              <a:t>Application should encrypt and decrypt data without corruption.</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marR="0" lvl="0" indent="-342900" algn="l" rtl="0">
              <a:lnSpc>
                <a:spcPct val="100000"/>
              </a:lnSpc>
              <a:spcBef>
                <a:spcPts val="0"/>
              </a:spcBef>
              <a:spcAft>
                <a:spcPts val="0"/>
              </a:spcAft>
              <a:buClr>
                <a:srgbClr val="000000"/>
              </a:buClr>
              <a:buSzPts val="1800"/>
              <a:buFont typeface="Arial"/>
              <a:buChar char="●"/>
            </a:pPr>
            <a:r>
              <a:rPr lang="en" sz="1800"/>
              <a:t>Only an authenticated user may access data.</a:t>
            </a:r>
            <a:endParaRPr sz="1800"/>
          </a:p>
          <a:p>
            <a:pPr marL="45720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Encryption continues when phone is locked.</a:t>
            </a:r>
            <a:endParaRPr sz="1800"/>
          </a:p>
          <a:p>
            <a:pPr marL="457200" marR="0" lvl="0" indent="0" algn="l" rtl="0">
              <a:lnSpc>
                <a:spcPct val="100000"/>
              </a:lnSpc>
              <a:spcBef>
                <a:spcPts val="0"/>
              </a:spcBef>
              <a:spcAft>
                <a:spcPts val="0"/>
              </a:spcAft>
              <a:buNone/>
            </a:pPr>
            <a:r>
              <a:rPr lang="en" sz="1800"/>
              <a:t> </a:t>
            </a:r>
            <a:endParaRPr sz="1800"/>
          </a:p>
          <a:p>
            <a:pPr marL="457200" marR="0" lvl="0" indent="-342900" algn="l" rtl="0">
              <a:lnSpc>
                <a:spcPct val="100000"/>
              </a:lnSpc>
              <a:spcBef>
                <a:spcPts val="0"/>
              </a:spcBef>
              <a:spcAft>
                <a:spcPts val="0"/>
              </a:spcAft>
              <a:buSzPts val="1800"/>
              <a:buChar char="●"/>
            </a:pPr>
            <a:r>
              <a:rPr lang="en" sz="1800"/>
              <a:t>Authentication required when an application is opened.</a:t>
            </a:r>
            <a:endParaRPr sz="1800"/>
          </a:p>
          <a:p>
            <a:pPr marL="914400" marR="0" lvl="0" indent="0" algn="l" rtl="0">
              <a:lnSpc>
                <a:spcPct val="100000"/>
              </a:lnSpc>
              <a:spcBef>
                <a:spcPts val="0"/>
              </a:spcBef>
              <a:spcAft>
                <a:spcPts val="0"/>
              </a:spcAft>
              <a:buNone/>
            </a:pPr>
            <a:r>
              <a:rPr lang="en" sz="1800"/>
              <a:t> </a:t>
            </a:r>
            <a:endParaRPr sz="1800"/>
          </a:p>
        </p:txBody>
      </p:sp>
      <p:sp>
        <p:nvSpPr>
          <p:cNvPr id="86" name="Google Shape;86;p17"/>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Non-Functional Requirements</a:t>
            </a:r>
            <a:endParaRPr/>
          </a:p>
        </p:txBody>
      </p:sp>
      <p:sp>
        <p:nvSpPr>
          <p:cNvPr id="92" name="Google Shape;92;p18"/>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None/>
            </a:pPr>
            <a:endParaRPr/>
          </a:p>
        </p:txBody>
      </p:sp>
      <p:sp>
        <p:nvSpPr>
          <p:cNvPr id="93" name="Google Shape;93;p18"/>
          <p:cNvSpPr txBox="1"/>
          <p:nvPr/>
        </p:nvSpPr>
        <p:spPr>
          <a:xfrm>
            <a:off x="504075" y="1252950"/>
            <a:ext cx="8270700" cy="3477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Clr>
                <a:schemeClr val="dk1"/>
              </a:buClr>
              <a:buSzPts val="1800"/>
              <a:buChar char="●"/>
            </a:pPr>
            <a:r>
              <a:rPr lang="en" sz="1800">
                <a:solidFill>
                  <a:schemeClr val="dk1"/>
                </a:solidFill>
              </a:rPr>
              <a:t>Application can store multiple user profiles.</a:t>
            </a:r>
            <a:endParaRPr sz="1800">
              <a:solidFill>
                <a:schemeClr val="dk1"/>
              </a:solidFill>
            </a:endParaRPr>
          </a:p>
          <a:p>
            <a:pPr marL="457200" lvl="0" indent="0" algn="l" rtl="0">
              <a:spcBef>
                <a:spcPts val="0"/>
              </a:spcBef>
              <a:spcAft>
                <a:spcPts val="0"/>
              </a:spcAft>
              <a:buNone/>
            </a:pPr>
            <a:endParaRPr sz="1800">
              <a:solidFill>
                <a:schemeClr val="dk1"/>
              </a:solidFill>
            </a:endParaRPr>
          </a:p>
          <a:p>
            <a:pPr marL="457200" marR="0" lvl="0" indent="-342900" algn="l" rtl="0">
              <a:lnSpc>
                <a:spcPct val="100000"/>
              </a:lnSpc>
              <a:spcBef>
                <a:spcPts val="0"/>
              </a:spcBef>
              <a:spcAft>
                <a:spcPts val="0"/>
              </a:spcAft>
              <a:buSzPts val="1800"/>
              <a:buChar char="●"/>
            </a:pPr>
            <a:r>
              <a:rPr lang="en" sz="1800"/>
              <a:t>Response time for authentication takes no longer than 5 seconds.</a:t>
            </a:r>
            <a:endParaRPr sz="1800"/>
          </a:p>
          <a:p>
            <a:pPr marL="45720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Gitlab repository should generate the application APK automatically.</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Only the creator can unlock their profile.</a:t>
            </a:r>
            <a:endParaRPr sz="1800"/>
          </a:p>
          <a:p>
            <a:pPr marL="0" marR="0" lvl="0" indent="0" algn="l" rtl="0">
              <a:lnSpc>
                <a:spcPct val="100000"/>
              </a:lnSpc>
              <a:spcBef>
                <a:spcPts val="0"/>
              </a:spcBef>
              <a:spcAft>
                <a:spcPts val="0"/>
              </a:spcAft>
              <a:buNone/>
            </a:pPr>
            <a:endParaRPr sz="1800"/>
          </a:p>
          <a:p>
            <a:pPr marL="457200" marR="0" lvl="0" indent="-342900" algn="l" rtl="0">
              <a:lnSpc>
                <a:spcPct val="100000"/>
              </a:lnSpc>
              <a:spcBef>
                <a:spcPts val="0"/>
              </a:spcBef>
              <a:spcAft>
                <a:spcPts val="0"/>
              </a:spcAft>
              <a:buSzPts val="1800"/>
              <a:buChar char="●"/>
            </a:pPr>
            <a:r>
              <a:rPr lang="en" sz="1800"/>
              <a:t>Authentication accuracy of at least 80%.</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228540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System Design and Development</a:t>
            </a:r>
            <a:endParaRPr/>
          </a:p>
        </p:txBody>
      </p:sp>
      <p:sp>
        <p:nvSpPr>
          <p:cNvPr id="99" name="Google Shape;99;p19"/>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sdmay19-23: Mobile, Biometric Bitlocker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System Design </a:t>
            </a:r>
            <a:endParaRPr/>
          </a:p>
        </p:txBody>
      </p:sp>
      <p:sp>
        <p:nvSpPr>
          <p:cNvPr id="105" name="Google Shape;105;p20"/>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
        <p:nvSpPr>
          <p:cNvPr id="106" name="Google Shape;106;p20"/>
          <p:cNvSpPr txBox="1"/>
          <p:nvPr/>
        </p:nvSpPr>
        <p:spPr>
          <a:xfrm>
            <a:off x="4800600" y="2075400"/>
            <a:ext cx="1062300" cy="27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highlight>
                  <a:srgbClr val="FFFFFF"/>
                </a:highlight>
              </a:rPr>
              <a:t>Python Scripts</a:t>
            </a:r>
            <a:endParaRPr sz="800">
              <a:highlight>
                <a:srgbClr val="FFFFFF"/>
              </a:highlight>
            </a:endParaRPr>
          </a:p>
        </p:txBody>
      </p:sp>
      <p:pic>
        <p:nvPicPr>
          <p:cNvPr id="107" name="Google Shape;107;p20"/>
          <p:cNvPicPr preferRelativeResize="0"/>
          <p:nvPr/>
        </p:nvPicPr>
        <p:blipFill rotWithShape="1">
          <a:blip r:embed="rId3">
            <a:alphaModFix/>
          </a:blip>
          <a:srcRect l="6047" t="12082" r="9134" b="14865"/>
          <a:stretch/>
        </p:blipFill>
        <p:spPr>
          <a:xfrm>
            <a:off x="1400700" y="1017713"/>
            <a:ext cx="5816575" cy="3757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PUF UML</a:t>
            </a:r>
            <a:endParaRPr/>
          </a:p>
        </p:txBody>
      </p:sp>
      <p:pic>
        <p:nvPicPr>
          <p:cNvPr id="113" name="Google Shape;113;p21"/>
          <p:cNvPicPr preferRelativeResize="0"/>
          <p:nvPr/>
        </p:nvPicPr>
        <p:blipFill>
          <a:blip r:embed="rId3">
            <a:alphaModFix/>
          </a:blip>
          <a:stretch>
            <a:fillRect/>
          </a:stretch>
        </p:blipFill>
        <p:spPr>
          <a:xfrm>
            <a:off x="152400" y="1170125"/>
            <a:ext cx="8839200" cy="3781281"/>
          </a:xfrm>
          <a:prstGeom prst="rect">
            <a:avLst/>
          </a:prstGeom>
          <a:noFill/>
          <a:ln>
            <a:noFill/>
          </a:ln>
        </p:spPr>
      </p:pic>
      <p:sp>
        <p:nvSpPr>
          <p:cNvPr id="114" name="Google Shape;114;p21"/>
          <p:cNvSpPr txBox="1">
            <a:spLocks noGrp="1"/>
          </p:cNvSpPr>
          <p:nvPr>
            <p:ph type="title" idx="2"/>
          </p:nvPr>
        </p:nvSpPr>
        <p:spPr>
          <a:xfrm>
            <a:off x="5863050" y="136400"/>
            <a:ext cx="31581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sdmay19-23: Mobile, Biometric Bitlocker</a:t>
            </a:r>
            <a:endParaRPr/>
          </a:p>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2300</Words>
  <Application>Microsoft Office PowerPoint</Application>
  <PresentationFormat>On-screen Show (16:9)</PresentationFormat>
  <Paragraphs>327</Paragraphs>
  <Slides>33</Slides>
  <Notes>33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Roboto</vt:lpstr>
      <vt:lpstr>Calibri</vt:lpstr>
      <vt:lpstr>Simple Light</vt:lpstr>
      <vt:lpstr>PowerPoint Presentation</vt:lpstr>
      <vt:lpstr>Problem Statement</vt:lpstr>
      <vt:lpstr>Initial Conceptual Sketch</vt:lpstr>
      <vt:lpstr>Requirements Specification</vt:lpstr>
      <vt:lpstr>Functional Requirements</vt:lpstr>
      <vt:lpstr>Non-Functional Requirements</vt:lpstr>
      <vt:lpstr>System Design and Development</vt:lpstr>
      <vt:lpstr>System Design </vt:lpstr>
      <vt:lpstr>PUF UML</vt:lpstr>
      <vt:lpstr>PUF Library Decomposition  </vt:lpstr>
      <vt:lpstr>Cryptography Block </vt:lpstr>
      <vt:lpstr>System Requirements</vt:lpstr>
      <vt:lpstr>Implementation</vt:lpstr>
      <vt:lpstr>Prototype</vt:lpstr>
      <vt:lpstr>sdmay19-23: Mobile, Biometric Bitlocker </vt:lpstr>
      <vt:lpstr>PUF Library </vt:lpstr>
      <vt:lpstr>Encryption and Mobile Application</vt:lpstr>
      <vt:lpstr>Rationale</vt:lpstr>
      <vt:lpstr>Testing, Validation and Evaluation</vt:lpstr>
      <vt:lpstr>Test Plan</vt:lpstr>
      <vt:lpstr>Sample Test Cases</vt:lpstr>
      <vt:lpstr>DevOps </vt:lpstr>
      <vt:lpstr>Project and Risk Management</vt:lpstr>
      <vt:lpstr>Project Schedule - Fall 2018</vt:lpstr>
      <vt:lpstr>Project Schedule - Spring 2019</vt:lpstr>
      <vt:lpstr>Risks and Mitigation</vt:lpstr>
      <vt:lpstr>Setbacks and Mitigation </vt:lpstr>
      <vt:lpstr>Lessons Learned</vt:lpstr>
      <vt:lpstr>Conclusion</vt:lpstr>
      <vt:lpstr>What did we do?</vt:lpstr>
      <vt:lpstr>Current Project Status </vt:lpstr>
      <vt:lpstr>Going Forward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Larisa Andrews</cp:lastModifiedBy>
  <cp:revision>1</cp:revision>
  <dcterms:modified xsi:type="dcterms:W3CDTF">2019-04-30T15:23:09Z</dcterms:modified>
</cp:coreProperties>
</file>