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y="5143500" cx="9144000"/>
  <p:notesSz cx="6858000" cy="9144000"/>
  <p:embeddedFontLst>
    <p:embeddedFont>
      <p:font typeface="Roboto"/>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1" name="Morgan Anderson"/>
  <p:cmAuthor clrIdx="1" id="1" initials="" lastIdx="1" name="Cole Alward"/>
  <p:cmAuthor clrIdx="2" id="2" initials="" lastIdx="1" name="Yousef Al Absi"/>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5B3C8ABE-C6A5-41FB-B30E-23845BC0E71A}">
  <a:tblStyle styleId="{5B3C8ABE-C6A5-41FB-B30E-23845BC0E71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boldItalic.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font" Target="fonts/Roboto-regular.fntdata"/><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font" Target="fonts/Roboto-italic.fntdata"/><Relationship Id="rId16" Type="http://schemas.openxmlformats.org/officeDocument/2006/relationships/slide" Target="slides/slide9.xml"/><Relationship Id="rId38" Type="http://schemas.openxmlformats.org/officeDocument/2006/relationships/font" Target="fonts/Roboto-bold.fntdata"/><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8-12-02T23:48:09.715">
    <p:pos x="1099" y="727"/>
    <p:text>"scrips"</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1" idx="1" dt="2018-12-03T03:36:14.496">
    <p:pos x="208" y="812"/>
    <p:text>i thought we said fscrypt?</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2" idx="1" dt="2018-12-02T22:47:17.813">
    <p:pos x="352" y="728"/>
    <p:text>If you could mention, we follow an agile framework and that's why we chose those roles that would be a good intro to the slide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 name="Shape 51"/>
        <p:cNvGrpSpPr/>
        <p:nvPr/>
      </p:nvGrpSpPr>
      <p:grpSpPr>
        <a:xfrm>
          <a:off x="0" y="0"/>
          <a:ext cx="0" cy="0"/>
          <a:chOff x="0" y="0"/>
          <a:chExt cx="0" cy="0"/>
        </a:xfrm>
      </p:grpSpPr>
      <p:sp>
        <p:nvSpPr>
          <p:cNvPr id="52" name="Google Shape;5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3" name="Google Shape;5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4853107c5a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4853107c5a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carry out this project, we decided right off the bat to base our schedule on the rolling wave planning technique, which allows us to discuss and make decisions as the project progresses. After our initial consultation with our client, we determined that we wanted to split our project into 5 phases: research, design, development, testing and, finally, delivery. As you can see in this chart, a majority of our project this semester consists of researching various concepts essential to developing this application and establishing a sound design to guide us in the development phase.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terms of research, we spent the first two months familiarizing the team with the concept of a PUF, encryption techniques and the PUF applications provided by our client. Our investigations, unfortunately, have shown that the applications provided are a little flawed, meaning we found several errors within the provided library. As a result, we have determined a few milestones that we hope to complete by the end of December, including fixing the broken algorithms within the PUF library and implementing a working encryption application using PUF at the application level.</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486739e8f0_2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486739e8f0_2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Again, since we are using the rolling wave planning technique, our schedule will keep changing as we learn new things about our project. For this reason, we have very basic tasks outlined for next semester, but major milestones we hope to complete are to implement a working encryption application using PUF at the kernel level, ensure there are no outstanding bugs and then, finally, deliver the product itself.</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4880648c85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4880648c85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4853107c5a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4853107c5a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486206d030_6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486206d030_6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486206d030_6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486206d030_6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487cf68c0f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487cf68c0f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4853107c5a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4853107c5a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Emphasize reasoning behind uniqueness</a:t>
            </a:r>
            <a:endParaRPr/>
          </a:p>
          <a:p>
            <a:pPr indent="-298450" lvl="0" marL="457200" rtl="0" algn="l">
              <a:spcBef>
                <a:spcPts val="0"/>
              </a:spcBef>
              <a:spcAft>
                <a:spcPts val="0"/>
              </a:spcAft>
              <a:buSzPts val="1100"/>
              <a:buChar char="●"/>
            </a:pPr>
            <a:r>
              <a:rPr lang="en"/>
              <a:t>All components are slightly different for each device</a:t>
            </a:r>
            <a:endParaRPr/>
          </a:p>
          <a:p>
            <a:pPr indent="-298450" lvl="0" marL="457200" rtl="0" algn="l">
              <a:spcBef>
                <a:spcPts val="0"/>
              </a:spcBef>
              <a:spcAft>
                <a:spcPts val="0"/>
              </a:spcAft>
              <a:buSzPts val="1100"/>
              <a:buChar char="●"/>
            </a:pPr>
            <a:r>
              <a:rPr lang="en"/>
              <a:t>Takes advantage of miniscule differences between devices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4853107c5a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4853107c5a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better control variables in the project, testing is completed on Nexus 7 SDK 23</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4853107c5a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4853107c5a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486184c187_5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486184c187_5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4853107c5a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4853107c5a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486739e8f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486739e8f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4880648c85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4880648c85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4853107c5a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4853107c5a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assist in testing our application, our team decided to use Android Studio to model the layouts and activities throughout the program, which allows us to ensure application’s appearance meets our client’s expectations. Additionally, Android Studio provides an emulator, which allows us to simulate a user using the application and test our functional requirements. Using this form of simulation ultimately allows our team to quickly evaluate program behavior as well as a user’s experience. </a:t>
            </a:r>
            <a:r>
              <a:rPr i="1" lang="en"/>
              <a:t>Unfortunately</a:t>
            </a:r>
            <a:r>
              <a:rPr lang="en"/>
              <a:t>, this type of emulator comes with limitations in terms of realism. In other words, an emulator does not accurately represent the functionality of the PUF, as it lacks real pressure readings.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to resolve the issue of realism, our team uses physical Android devices. Using these types of devices allows for the collection of real and meaningful data, ultimately helping us to verify and validate the functionality is working appropriately.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Prototyping and preliminary results aren’t needed because we are building upon a previous team’s implementation to further the integration of our client’s idea</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486184c187_5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486184c187_5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g486184c187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486184c187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goal for this project is to integrate existing software that details a PUF into an android based OS application. We will do this by research, design, development, testing and conferring with our client. We think this is a worthwhile project because the use of a pressure PUF as a bitlocker for a mobile device has not been done and will add needed security. We hope to complete the application in its entirety by the end of spring 2019.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g4874c8368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4874c8368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what is the project looking like right now? Relative to milestones, we have complete the following milestones. We have finished our PUF research, we feel like we have a good handle on what it is. We have also completed our initial design for the project. We removed excess code from the PUF, there was 3000+ extra files that our project </a:t>
            </a:r>
            <a:r>
              <a:rPr lang="en"/>
              <a:t>didn't</a:t>
            </a:r>
            <a:r>
              <a:rPr lang="en"/>
              <a:t> need. Lastly we completed a initial integration of PUF into an andriod project.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g4874c8368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4874c8368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MENTION AGILE</a:t>
            </a:r>
            <a:endParaRPr/>
          </a:p>
          <a:p>
            <a:pPr indent="0" lvl="0" marL="0" rtl="0" algn="l">
              <a:spcBef>
                <a:spcPts val="0"/>
              </a:spcBef>
              <a:spcAft>
                <a:spcPts val="0"/>
              </a:spcAft>
              <a:buNone/>
            </a:pPr>
            <a:r>
              <a:rPr lang="en"/>
              <a:t>So how can we break down the milestones completed to people. To do this I thought it would be helpful to also talk about our roles. We mostly followed the traditional agile roles for our project. So we have..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g4874c83689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4874c8368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Finally, what do we have to do next semester. Relative to milestones we have started some and have some full tasks left to do. We have started fixing bugs within PUF. We think we know all the issues and have a grasp on how to fix them. We also have started looking into adding encryption to our </a:t>
            </a:r>
            <a:r>
              <a:rPr lang="en"/>
              <a:t>initial</a:t>
            </a:r>
            <a:r>
              <a:rPr lang="en"/>
              <a:t> application. </a:t>
            </a:r>
            <a:endParaRPr/>
          </a:p>
          <a:p>
            <a:pPr indent="0" lvl="0" marL="0" rtl="0" algn="l">
              <a:spcBef>
                <a:spcPts val="0"/>
              </a:spcBef>
              <a:spcAft>
                <a:spcPts val="0"/>
              </a:spcAft>
              <a:buNone/>
            </a:pPr>
            <a:r>
              <a:rPr lang="en"/>
              <a:t>What we have left to do next semester is to implement kernel level encryption, identify other things the client might want, and testing. No neccesarily in that order.</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g4880648c8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4880648c8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That's</a:t>
            </a:r>
            <a:r>
              <a:rPr lang="en"/>
              <a:t> it for us. Do we have any questions?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4853107c5a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4853107c5a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4853107c5a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4853107c5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4853107c5a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4853107c5a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4880648c8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4880648c8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4853107c5a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4853107c5a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we will cover similar products on the market today. While through my research I have no found product exactly like our product there are some similar ones. The ones I will touch on today are the fingerprint scanner and </a:t>
            </a:r>
            <a:r>
              <a:rPr lang="en"/>
              <a:t>microsoft's  bitlocker. The fingerprint scanner is well known as most phones have them. It is similar to our product because it lets the user into the phone only if they are authenticated. Although in a survey that I read from New York University a “master fingerprint” can break this 65% of the time. </a:t>
            </a:r>
            <a:endParaRPr/>
          </a:p>
          <a:p>
            <a:pPr indent="0" lvl="0" marL="0" rtl="0" algn="l">
              <a:spcBef>
                <a:spcPts val="0"/>
              </a:spcBef>
              <a:spcAft>
                <a:spcPts val="0"/>
              </a:spcAft>
              <a:buNone/>
            </a:pPr>
            <a:r>
              <a:rPr lang="en"/>
              <a:t>Also similar to our product is the Microsoft Bitlocker, this concept is what we hope our process will look like at the end. By encrypting the file system on the kernel level. Although right now this usually only implemented on laptops. It also will use a seperate device for authentication. For example at my work we use a usb device to authenticate the user. </a:t>
            </a:r>
            <a:endParaRPr/>
          </a:p>
          <a:p>
            <a:pPr indent="0" lvl="0" marL="0" rtl="0" algn="l">
              <a:spcBef>
                <a:spcPts val="0"/>
              </a:spcBef>
              <a:spcAft>
                <a:spcPts val="0"/>
              </a:spcAft>
              <a:buNone/>
            </a:pPr>
            <a:r>
              <a:rPr lang="en"/>
              <a:t>Our hope is to take pieces from both of these products to create ours.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486184c187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486184c187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4853107c5a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4853107c5a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5" name="Shape 45"/>
        <p:cNvGrpSpPr/>
        <p:nvPr/>
      </p:nvGrpSpPr>
      <p:grpSpPr>
        <a:xfrm>
          <a:off x="0" y="0"/>
          <a:ext cx="0" cy="0"/>
          <a:chOff x="0" y="0"/>
          <a:chExt cx="0" cy="0"/>
        </a:xfrm>
      </p:grpSpPr>
      <p:sp>
        <p:nvSpPr>
          <p:cNvPr id="46" name="Google Shape;46;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8" name="Google Shape;48;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9" name="Shape 49"/>
        <p:cNvGrpSpPr/>
        <p:nvPr/>
      </p:nvGrpSpPr>
      <p:grpSpPr>
        <a:xfrm>
          <a:off x="0" y="0"/>
          <a:ext cx="0" cy="0"/>
          <a:chOff x="0" y="0"/>
          <a:chExt cx="0" cy="0"/>
        </a:xfrm>
      </p:grpSpPr>
      <p:sp>
        <p:nvSpPr>
          <p:cNvPr id="50" name="Google Shape;50;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94750" y="101772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8" name="Google Shape;28;p6"/>
          <p:cNvSpPr txBox="1"/>
          <p:nvPr>
            <p:ph idx="2" type="title"/>
          </p:nvPr>
        </p:nvSpPr>
        <p:spPr>
          <a:xfrm>
            <a:off x="5863050" y="136400"/>
            <a:ext cx="3158100" cy="393600"/>
          </a:xfrm>
          <a:prstGeom prst="rect">
            <a:avLst/>
          </a:prstGeom>
        </p:spPr>
        <p:txBody>
          <a:bodyPr anchorCtr="0" anchor="t" bIns="91425" lIns="91425" spcFirstLastPara="1" rIns="91425" wrap="square" tIns="91425"/>
          <a:lstStyle>
            <a:lvl1pPr lvl="0" rtl="0">
              <a:spcBef>
                <a:spcPts val="0"/>
              </a:spcBef>
              <a:spcAft>
                <a:spcPts val="0"/>
              </a:spcAft>
              <a:buClr>
                <a:srgbClr val="999999"/>
              </a:buClr>
              <a:buSzPts val="1200"/>
              <a:buNone/>
              <a:defRPr sz="1200">
                <a:solidFill>
                  <a:srgbClr val="999999"/>
                </a:solidFill>
              </a:defRPr>
            </a:lvl1pPr>
            <a:lvl2pPr lvl="1" rtl="0">
              <a:spcBef>
                <a:spcPts val="0"/>
              </a:spcBef>
              <a:spcAft>
                <a:spcPts val="0"/>
              </a:spcAft>
              <a:buClr>
                <a:srgbClr val="999999"/>
              </a:buClr>
              <a:buSzPts val="2800"/>
              <a:buNone/>
              <a:defRPr>
                <a:solidFill>
                  <a:srgbClr val="999999"/>
                </a:solidFill>
              </a:defRPr>
            </a:lvl2pPr>
            <a:lvl3pPr lvl="2" rtl="0">
              <a:spcBef>
                <a:spcPts val="0"/>
              </a:spcBef>
              <a:spcAft>
                <a:spcPts val="0"/>
              </a:spcAft>
              <a:buClr>
                <a:srgbClr val="999999"/>
              </a:buClr>
              <a:buSzPts val="2800"/>
              <a:buNone/>
              <a:defRPr>
                <a:solidFill>
                  <a:srgbClr val="999999"/>
                </a:solidFill>
              </a:defRPr>
            </a:lvl3pPr>
            <a:lvl4pPr lvl="3" rtl="0">
              <a:spcBef>
                <a:spcPts val="0"/>
              </a:spcBef>
              <a:spcAft>
                <a:spcPts val="0"/>
              </a:spcAft>
              <a:buClr>
                <a:srgbClr val="999999"/>
              </a:buClr>
              <a:buSzPts val="2800"/>
              <a:buNone/>
              <a:defRPr>
                <a:solidFill>
                  <a:srgbClr val="999999"/>
                </a:solidFill>
              </a:defRPr>
            </a:lvl4pPr>
            <a:lvl5pPr lvl="4" rtl="0">
              <a:spcBef>
                <a:spcPts val="0"/>
              </a:spcBef>
              <a:spcAft>
                <a:spcPts val="0"/>
              </a:spcAft>
              <a:buClr>
                <a:srgbClr val="999999"/>
              </a:buClr>
              <a:buSzPts val="2800"/>
              <a:buNone/>
              <a:defRPr>
                <a:solidFill>
                  <a:srgbClr val="999999"/>
                </a:solidFill>
              </a:defRPr>
            </a:lvl5pPr>
            <a:lvl6pPr lvl="5" rtl="0">
              <a:spcBef>
                <a:spcPts val="0"/>
              </a:spcBef>
              <a:spcAft>
                <a:spcPts val="0"/>
              </a:spcAft>
              <a:buClr>
                <a:srgbClr val="999999"/>
              </a:buClr>
              <a:buSzPts val="2800"/>
              <a:buNone/>
              <a:defRPr>
                <a:solidFill>
                  <a:srgbClr val="999999"/>
                </a:solidFill>
              </a:defRPr>
            </a:lvl6pPr>
            <a:lvl7pPr lvl="6" rtl="0">
              <a:spcBef>
                <a:spcPts val="0"/>
              </a:spcBef>
              <a:spcAft>
                <a:spcPts val="0"/>
              </a:spcAft>
              <a:buClr>
                <a:srgbClr val="999999"/>
              </a:buClr>
              <a:buSzPts val="2800"/>
              <a:buNone/>
              <a:defRPr>
                <a:solidFill>
                  <a:srgbClr val="999999"/>
                </a:solidFill>
              </a:defRPr>
            </a:lvl7pPr>
            <a:lvl8pPr lvl="7" rtl="0">
              <a:spcBef>
                <a:spcPts val="0"/>
              </a:spcBef>
              <a:spcAft>
                <a:spcPts val="0"/>
              </a:spcAft>
              <a:buClr>
                <a:srgbClr val="999999"/>
              </a:buClr>
              <a:buSzPts val="2800"/>
              <a:buNone/>
              <a:defRPr>
                <a:solidFill>
                  <a:srgbClr val="999999"/>
                </a:solidFill>
              </a:defRPr>
            </a:lvl8pPr>
            <a:lvl9pPr lvl="8" rtl="0">
              <a:spcBef>
                <a:spcPts val="0"/>
              </a:spcBef>
              <a:spcAft>
                <a:spcPts val="0"/>
              </a:spcAft>
              <a:buClr>
                <a:srgbClr val="999999"/>
              </a:buClr>
              <a:buSzPts val="2800"/>
              <a:buNone/>
              <a:defRPr>
                <a:solidFill>
                  <a:srgbClr val="999999"/>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9" name="Google Shape;39;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0" name="Google Shape;40;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1" name="Google Shape;4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2" name="Shape 42"/>
        <p:cNvGrpSpPr/>
        <p:nvPr/>
      </p:nvGrpSpPr>
      <p:grpSpPr>
        <a:xfrm>
          <a:off x="0" y="0"/>
          <a:ext cx="0" cy="0"/>
          <a:chOff x="0" y="0"/>
          <a:chExt cx="0" cy="0"/>
        </a:xfrm>
      </p:grpSpPr>
      <p:sp>
        <p:nvSpPr>
          <p:cNvPr id="43" name="Google Shape;43;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4" name="Google Shape;4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94750" y="101772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8.png"/><Relationship Id="rId9" Type="http://schemas.openxmlformats.org/officeDocument/2006/relationships/hyperlink" Target="http://sdmay19-23.sd.ece.iastate.edu/" TargetMode="External"/><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7.jpg"/><Relationship Id="rId8"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comments" Target="../comments/commen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comments" Target="../comments/commen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15.png"/><Relationship Id="rId4" Type="http://schemas.openxmlformats.org/officeDocument/2006/relationships/hyperlink" Target="https://www.testingexcellence.com/testing-in-devop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hyperlink" Target="http://drive.google.com/file/d/1d1dWUk8uA9auKA2k0xeqsAV-I8IvYz8k/view" TargetMode="Externa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comments" Target="../comments/commen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 name="Shape 54"/>
        <p:cNvGrpSpPr/>
        <p:nvPr/>
      </p:nvGrpSpPr>
      <p:grpSpPr>
        <a:xfrm>
          <a:off x="0" y="0"/>
          <a:ext cx="0" cy="0"/>
          <a:chOff x="0" y="0"/>
          <a:chExt cx="0" cy="0"/>
        </a:xfrm>
      </p:grpSpPr>
      <p:grpSp>
        <p:nvGrpSpPr>
          <p:cNvPr id="55" name="Google Shape;55;p13"/>
          <p:cNvGrpSpPr/>
          <p:nvPr/>
        </p:nvGrpSpPr>
        <p:grpSpPr>
          <a:xfrm>
            <a:off x="728288" y="3245200"/>
            <a:ext cx="7687425" cy="1260850"/>
            <a:chOff x="728288" y="3044450"/>
            <a:chExt cx="7687425" cy="1260850"/>
          </a:xfrm>
        </p:grpSpPr>
        <p:pic>
          <p:nvPicPr>
            <p:cNvPr id="56" name="Google Shape;56;p13"/>
            <p:cNvPicPr preferRelativeResize="0"/>
            <p:nvPr/>
          </p:nvPicPr>
          <p:blipFill>
            <a:blip r:embed="rId3">
              <a:alphaModFix/>
            </a:blip>
            <a:stretch>
              <a:fillRect/>
            </a:stretch>
          </p:blipFill>
          <p:spPr>
            <a:xfrm>
              <a:off x="1990863" y="3046434"/>
              <a:ext cx="1386751" cy="1258201"/>
            </a:xfrm>
            <a:prstGeom prst="rect">
              <a:avLst/>
            </a:prstGeom>
            <a:noFill/>
            <a:ln>
              <a:noFill/>
            </a:ln>
          </p:spPr>
        </p:pic>
        <p:pic>
          <p:nvPicPr>
            <p:cNvPr id="57" name="Google Shape;57;p13"/>
            <p:cNvPicPr preferRelativeResize="0"/>
            <p:nvPr/>
          </p:nvPicPr>
          <p:blipFill>
            <a:blip r:embed="rId4">
              <a:alphaModFix/>
            </a:blip>
            <a:stretch>
              <a:fillRect/>
            </a:stretch>
          </p:blipFill>
          <p:spPr>
            <a:xfrm>
              <a:off x="5896663" y="3045113"/>
              <a:ext cx="1259513" cy="1258201"/>
            </a:xfrm>
            <a:prstGeom prst="rect">
              <a:avLst/>
            </a:prstGeom>
            <a:noFill/>
            <a:ln>
              <a:noFill/>
            </a:ln>
          </p:spPr>
        </p:pic>
        <p:pic>
          <p:nvPicPr>
            <p:cNvPr id="58" name="Google Shape;58;p13"/>
            <p:cNvPicPr preferRelativeResize="0"/>
            <p:nvPr/>
          </p:nvPicPr>
          <p:blipFill>
            <a:blip r:embed="rId5">
              <a:alphaModFix/>
            </a:blip>
            <a:stretch>
              <a:fillRect/>
            </a:stretch>
          </p:blipFill>
          <p:spPr>
            <a:xfrm>
              <a:off x="728288" y="3045775"/>
              <a:ext cx="1259525" cy="1259525"/>
            </a:xfrm>
            <a:prstGeom prst="rect">
              <a:avLst/>
            </a:prstGeom>
            <a:noFill/>
            <a:ln>
              <a:noFill/>
            </a:ln>
          </p:spPr>
        </p:pic>
        <p:pic>
          <p:nvPicPr>
            <p:cNvPr id="59" name="Google Shape;59;p13"/>
            <p:cNvPicPr preferRelativeResize="0"/>
            <p:nvPr/>
          </p:nvPicPr>
          <p:blipFill>
            <a:blip r:embed="rId6">
              <a:alphaModFix/>
            </a:blip>
            <a:stretch>
              <a:fillRect/>
            </a:stretch>
          </p:blipFill>
          <p:spPr>
            <a:xfrm>
              <a:off x="4637138" y="3045775"/>
              <a:ext cx="1259525" cy="1259525"/>
            </a:xfrm>
            <a:prstGeom prst="rect">
              <a:avLst/>
            </a:prstGeom>
            <a:noFill/>
            <a:ln>
              <a:noFill/>
            </a:ln>
          </p:spPr>
        </p:pic>
        <p:pic>
          <p:nvPicPr>
            <p:cNvPr id="60" name="Google Shape;60;p13"/>
            <p:cNvPicPr preferRelativeResize="0"/>
            <p:nvPr/>
          </p:nvPicPr>
          <p:blipFill rotWithShape="1">
            <a:blip r:embed="rId7">
              <a:alphaModFix/>
            </a:blip>
            <a:srcRect b="0" l="69" r="79" t="0"/>
            <a:stretch/>
          </p:blipFill>
          <p:spPr>
            <a:xfrm>
              <a:off x="3377612" y="3045775"/>
              <a:ext cx="1259523" cy="1259525"/>
            </a:xfrm>
            <a:prstGeom prst="rect">
              <a:avLst/>
            </a:prstGeom>
            <a:noFill/>
            <a:ln>
              <a:noFill/>
            </a:ln>
          </p:spPr>
        </p:pic>
        <p:pic>
          <p:nvPicPr>
            <p:cNvPr id="61" name="Google Shape;61;p13"/>
            <p:cNvPicPr preferRelativeResize="0"/>
            <p:nvPr/>
          </p:nvPicPr>
          <p:blipFill>
            <a:blip r:embed="rId8">
              <a:alphaModFix/>
            </a:blip>
            <a:stretch>
              <a:fillRect/>
            </a:stretch>
          </p:blipFill>
          <p:spPr>
            <a:xfrm>
              <a:off x="7156188" y="3044450"/>
              <a:ext cx="1259525" cy="1259525"/>
            </a:xfrm>
            <a:prstGeom prst="rect">
              <a:avLst/>
            </a:prstGeom>
            <a:noFill/>
            <a:ln>
              <a:noFill/>
            </a:ln>
          </p:spPr>
        </p:pic>
      </p:grpSp>
      <p:sp>
        <p:nvSpPr>
          <p:cNvPr id="62" name="Google Shape;62;p13"/>
          <p:cNvSpPr txBox="1"/>
          <p:nvPr/>
        </p:nvSpPr>
        <p:spPr>
          <a:xfrm>
            <a:off x="1485525" y="1011750"/>
            <a:ext cx="6453900" cy="178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sdmay19-23 presents:</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sz="2400">
                <a:latin typeface="Roboto"/>
                <a:ea typeface="Roboto"/>
                <a:cs typeface="Roboto"/>
                <a:sym typeface="Roboto"/>
              </a:rPr>
              <a:t>Mobile, Biometric Bitlocker</a:t>
            </a:r>
            <a:endParaRPr sz="2400">
              <a:latin typeface="Roboto"/>
              <a:ea typeface="Roboto"/>
              <a:cs typeface="Roboto"/>
              <a:sym typeface="Roboto"/>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Advisor and Client: </a:t>
            </a:r>
            <a:r>
              <a:rPr lang="en"/>
              <a:t>Dr. Akhilesh Tyagi and Timothy Dee</a:t>
            </a:r>
            <a:endParaRPr/>
          </a:p>
          <a:p>
            <a:pPr indent="0" lvl="0" marL="0" rtl="0" algn="ctr">
              <a:spcBef>
                <a:spcPts val="0"/>
              </a:spcBef>
              <a:spcAft>
                <a:spcPts val="0"/>
              </a:spcAft>
              <a:buNone/>
            </a:pPr>
            <a:r>
              <a:rPr lang="en" u="sng">
                <a:solidFill>
                  <a:schemeClr val="hlink"/>
                </a:solidFill>
                <a:hlinkClick r:id="rId9"/>
              </a:rPr>
              <a:t>http://sdmay19-23.sd.ece.iastate.edu/</a:t>
            </a:r>
            <a:endParaRPr/>
          </a:p>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2"/>
          <p:cNvSpPr txBox="1"/>
          <p:nvPr>
            <p:ph type="title"/>
          </p:nvPr>
        </p:nvSpPr>
        <p:spPr>
          <a:xfrm>
            <a:off x="311700" y="2062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Schedule - Fall 2018</a:t>
            </a:r>
            <a:endParaRPr/>
          </a:p>
        </p:txBody>
      </p:sp>
      <p:pic>
        <p:nvPicPr>
          <p:cNvPr id="126" name="Google Shape;126;p22"/>
          <p:cNvPicPr preferRelativeResize="0"/>
          <p:nvPr/>
        </p:nvPicPr>
        <p:blipFill>
          <a:blip r:embed="rId3">
            <a:alphaModFix/>
          </a:blip>
          <a:stretch>
            <a:fillRect/>
          </a:stretch>
        </p:blipFill>
        <p:spPr>
          <a:xfrm>
            <a:off x="1376000" y="720025"/>
            <a:ext cx="6392000" cy="4290951"/>
          </a:xfrm>
          <a:prstGeom prst="rect">
            <a:avLst/>
          </a:prstGeom>
          <a:noFill/>
          <a:ln>
            <a:noFill/>
          </a:ln>
        </p:spPr>
      </p:pic>
      <p:sp>
        <p:nvSpPr>
          <p:cNvPr id="127" name="Google Shape;127;p22"/>
          <p:cNvSpPr txBox="1"/>
          <p:nvPr>
            <p:ph idx="2" type="title"/>
          </p:nvPr>
        </p:nvSpPr>
        <p:spPr>
          <a:xfrm>
            <a:off x="5863050" y="136400"/>
            <a:ext cx="31581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t>sdmay19-23: Mobile, Biometric Bitlocker</a:t>
            </a:r>
            <a:endParaRPr/>
          </a:p>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3"/>
          <p:cNvSpPr txBox="1"/>
          <p:nvPr>
            <p:ph type="title"/>
          </p:nvPr>
        </p:nvSpPr>
        <p:spPr>
          <a:xfrm>
            <a:off x="311700" y="2062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Schedule - Spring 2019</a:t>
            </a:r>
            <a:endParaRPr/>
          </a:p>
        </p:txBody>
      </p:sp>
      <p:pic>
        <p:nvPicPr>
          <p:cNvPr id="133" name="Google Shape;133;p23"/>
          <p:cNvPicPr preferRelativeResize="0"/>
          <p:nvPr/>
        </p:nvPicPr>
        <p:blipFill>
          <a:blip r:embed="rId3">
            <a:alphaModFix/>
          </a:blip>
          <a:stretch>
            <a:fillRect/>
          </a:stretch>
        </p:blipFill>
        <p:spPr>
          <a:xfrm>
            <a:off x="258663" y="1518975"/>
            <a:ext cx="8626675" cy="2105550"/>
          </a:xfrm>
          <a:prstGeom prst="rect">
            <a:avLst/>
          </a:prstGeom>
          <a:noFill/>
          <a:ln>
            <a:noFill/>
          </a:ln>
        </p:spPr>
      </p:pic>
      <p:sp>
        <p:nvSpPr>
          <p:cNvPr id="134" name="Google Shape;134;p23"/>
          <p:cNvSpPr txBox="1"/>
          <p:nvPr>
            <p:ph idx="2" type="title"/>
          </p:nvPr>
        </p:nvSpPr>
        <p:spPr>
          <a:xfrm>
            <a:off x="5863050" y="136400"/>
            <a:ext cx="31581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t>sdmay19-23: Mobile, Biometric Bitlocker</a:t>
            </a:r>
            <a:endParaRPr/>
          </a:p>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System Design</a:t>
            </a:r>
            <a:endParaRPr/>
          </a:p>
        </p:txBody>
      </p:sp>
      <p:sp>
        <p:nvSpPr>
          <p:cNvPr id="140" name="Google Shape;140;p24"/>
          <p:cNvSpPr txBox="1"/>
          <p:nvPr>
            <p:ph idx="4294967295" type="title"/>
          </p:nvPr>
        </p:nvSpPr>
        <p:spPr>
          <a:xfrm>
            <a:off x="5863050" y="136400"/>
            <a:ext cx="31581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999999"/>
                </a:solidFill>
              </a:rPr>
              <a:t>sdmay19-23: Mobile, Biometric Bitlocker</a:t>
            </a:r>
            <a:endParaRPr sz="1200">
              <a:solidFill>
                <a:srgbClr val="99999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System Design </a:t>
            </a:r>
            <a:endParaRPr/>
          </a:p>
        </p:txBody>
      </p:sp>
      <p:sp>
        <p:nvSpPr>
          <p:cNvPr id="146" name="Google Shape;146;p25"/>
          <p:cNvSpPr txBox="1"/>
          <p:nvPr>
            <p:ph idx="2" type="title"/>
          </p:nvPr>
        </p:nvSpPr>
        <p:spPr>
          <a:xfrm>
            <a:off x="5863050" y="136400"/>
            <a:ext cx="31581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t>sdmay19-23: Mobile, Biometric Bitlocker</a:t>
            </a:r>
            <a:endParaRPr/>
          </a:p>
          <a:p>
            <a:pPr indent="0" lvl="0" marL="0" rtl="0" algn="l">
              <a:spcBef>
                <a:spcPts val="0"/>
              </a:spcBef>
              <a:spcAft>
                <a:spcPts val="0"/>
              </a:spcAft>
              <a:buNone/>
            </a:pPr>
            <a:r>
              <a:t/>
            </a:r>
            <a:endParaRPr/>
          </a:p>
        </p:txBody>
      </p:sp>
      <p:pic>
        <p:nvPicPr>
          <p:cNvPr id="147" name="Google Shape;147;p25"/>
          <p:cNvPicPr preferRelativeResize="0"/>
          <p:nvPr/>
        </p:nvPicPr>
        <p:blipFill>
          <a:blip r:embed="rId4">
            <a:alphaModFix/>
          </a:blip>
          <a:stretch>
            <a:fillRect/>
          </a:stretch>
        </p:blipFill>
        <p:spPr>
          <a:xfrm>
            <a:off x="1745013" y="1154225"/>
            <a:ext cx="5653975" cy="3845625"/>
          </a:xfrm>
          <a:prstGeom prst="rect">
            <a:avLst/>
          </a:prstGeom>
          <a:noFill/>
          <a:ln>
            <a:noFill/>
          </a:ln>
        </p:spPr>
      </p:pic>
      <p:sp>
        <p:nvSpPr>
          <p:cNvPr id="148" name="Google Shape;148;p25"/>
          <p:cNvSpPr txBox="1"/>
          <p:nvPr/>
        </p:nvSpPr>
        <p:spPr>
          <a:xfrm>
            <a:off x="4800600" y="2075400"/>
            <a:ext cx="1062300" cy="27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highlight>
                  <a:srgbClr val="FFFFFF"/>
                </a:highlight>
              </a:rPr>
              <a:t>Python Scripts</a:t>
            </a:r>
            <a:endParaRPr sz="800">
              <a:highlight>
                <a:srgbClr val="FFFFFF"/>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PUF Library</a:t>
            </a:r>
            <a:r>
              <a:rPr lang="en"/>
              <a:t> Decomposition </a:t>
            </a:r>
            <a:endParaRPr/>
          </a:p>
          <a:p>
            <a:pPr indent="0" lvl="0" marL="0" rtl="0" algn="l">
              <a:spcBef>
                <a:spcPts val="0"/>
              </a:spcBef>
              <a:spcAft>
                <a:spcPts val="0"/>
              </a:spcAft>
              <a:buNone/>
            </a:pPr>
            <a:r>
              <a:t/>
            </a:r>
            <a:endParaRPr/>
          </a:p>
        </p:txBody>
      </p:sp>
      <p:sp>
        <p:nvSpPr>
          <p:cNvPr id="154" name="Google Shape;154;p26"/>
          <p:cNvSpPr txBox="1"/>
          <p:nvPr/>
        </p:nvSpPr>
        <p:spPr>
          <a:xfrm>
            <a:off x="264625" y="1041925"/>
            <a:ext cx="8520600" cy="38205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sz="1800">
                <a:solidFill>
                  <a:schemeClr val="dk1"/>
                </a:solidFill>
              </a:rPr>
              <a:t>Gestures API </a:t>
            </a:r>
            <a:endParaRPr sz="1800">
              <a:solidFill>
                <a:schemeClr val="dk1"/>
              </a:solidFill>
            </a:endParaRPr>
          </a:p>
          <a:p>
            <a:pPr indent="-342900" lvl="1" marL="914400" rtl="0" algn="l">
              <a:spcBef>
                <a:spcPts val="0"/>
              </a:spcBef>
              <a:spcAft>
                <a:spcPts val="0"/>
              </a:spcAft>
              <a:buClr>
                <a:schemeClr val="dk1"/>
              </a:buClr>
              <a:buSzPts val="1800"/>
              <a:buChar char="○"/>
            </a:pPr>
            <a:r>
              <a:rPr lang="en" sz="1800">
                <a:solidFill>
                  <a:schemeClr val="dk1"/>
                </a:solidFill>
              </a:rPr>
              <a:t>Will read data from user device gesture interaction</a:t>
            </a:r>
            <a:endParaRPr sz="1800">
              <a:solidFill>
                <a:schemeClr val="dk1"/>
              </a:solidFill>
            </a:endParaRPr>
          </a:p>
          <a:p>
            <a:pPr indent="-342900" lvl="1" marL="914400" rtl="0" algn="l">
              <a:spcBef>
                <a:spcPts val="0"/>
              </a:spcBef>
              <a:spcAft>
                <a:spcPts val="0"/>
              </a:spcAft>
              <a:buClr>
                <a:schemeClr val="dk1"/>
              </a:buClr>
              <a:buSzPts val="1800"/>
              <a:buChar char="○"/>
            </a:pPr>
            <a:r>
              <a:rPr lang="en" sz="1800">
                <a:solidFill>
                  <a:schemeClr val="dk1"/>
                </a:solidFill>
              </a:rPr>
              <a:t>Creates user device pair </a:t>
            </a:r>
            <a:endParaRPr sz="1800">
              <a:solidFill>
                <a:schemeClr val="dk1"/>
              </a:solidFill>
            </a:endParaRPr>
          </a:p>
          <a:p>
            <a:pPr indent="-342900" lvl="2" marL="1371600" rtl="0" algn="l">
              <a:spcBef>
                <a:spcPts val="0"/>
              </a:spcBef>
              <a:spcAft>
                <a:spcPts val="0"/>
              </a:spcAft>
              <a:buClr>
                <a:schemeClr val="dk1"/>
              </a:buClr>
              <a:buSzPts val="1800"/>
              <a:buChar char="■"/>
            </a:pPr>
            <a:r>
              <a:rPr lang="en" sz="1800">
                <a:solidFill>
                  <a:schemeClr val="dk1"/>
                </a:solidFill>
              </a:rPr>
              <a:t>Provides challenges </a:t>
            </a:r>
            <a:endParaRPr sz="1800">
              <a:solidFill>
                <a:schemeClr val="dk1"/>
              </a:solidFill>
            </a:endParaRPr>
          </a:p>
          <a:p>
            <a:pPr indent="-342900" lvl="2" marL="1371600" rtl="0" algn="l">
              <a:spcBef>
                <a:spcPts val="0"/>
              </a:spcBef>
              <a:spcAft>
                <a:spcPts val="0"/>
              </a:spcAft>
              <a:buClr>
                <a:schemeClr val="dk1"/>
              </a:buClr>
              <a:buSzPts val="1800"/>
              <a:buChar char="■"/>
            </a:pPr>
            <a:r>
              <a:rPr lang="en" sz="1800">
                <a:solidFill>
                  <a:schemeClr val="dk1"/>
                </a:solidFill>
              </a:rPr>
              <a:t>User completes challenges </a:t>
            </a:r>
            <a:endParaRPr sz="1800">
              <a:solidFill>
                <a:schemeClr val="dk1"/>
              </a:solidFill>
            </a:endParaRPr>
          </a:p>
          <a:p>
            <a:pPr indent="-342900" lvl="2" marL="1371600" rtl="0" algn="l">
              <a:spcBef>
                <a:spcPts val="0"/>
              </a:spcBef>
              <a:spcAft>
                <a:spcPts val="0"/>
              </a:spcAft>
              <a:buClr>
                <a:schemeClr val="dk1"/>
              </a:buClr>
              <a:buSzPts val="1800"/>
              <a:buChar char="■"/>
            </a:pPr>
            <a:r>
              <a:rPr lang="en" sz="1800">
                <a:solidFill>
                  <a:schemeClr val="dk1"/>
                </a:solidFill>
              </a:rPr>
              <a:t>Challenges create profile </a:t>
            </a:r>
            <a:endParaRPr sz="1800">
              <a:solidFill>
                <a:schemeClr val="dk1"/>
              </a:solidFill>
            </a:endParaRPr>
          </a:p>
          <a:p>
            <a:pPr indent="-342900" lvl="2" marL="1371600" rtl="0" algn="l">
              <a:spcBef>
                <a:spcPts val="0"/>
              </a:spcBef>
              <a:spcAft>
                <a:spcPts val="0"/>
              </a:spcAft>
              <a:buClr>
                <a:schemeClr val="dk1"/>
              </a:buClr>
              <a:buSzPts val="1800"/>
              <a:buChar char="■"/>
            </a:pPr>
            <a:r>
              <a:rPr lang="en" sz="1800">
                <a:solidFill>
                  <a:schemeClr val="dk1"/>
                </a:solidFill>
              </a:rPr>
              <a:t>User/device pair created from list of challenges and their responses </a:t>
            </a:r>
            <a:endParaRPr sz="1800">
              <a:solidFill>
                <a:schemeClr val="dk1"/>
              </a:solidFill>
            </a:endParaRPr>
          </a:p>
          <a:p>
            <a:pPr indent="0" lvl="0" marL="1371600" rtl="0" algn="l">
              <a:spcBef>
                <a:spcPts val="0"/>
              </a:spcBef>
              <a:spcAft>
                <a:spcPts val="0"/>
              </a:spcAft>
              <a:buNone/>
            </a:pPr>
            <a:r>
              <a:t/>
            </a:r>
            <a:endParaRPr sz="1800">
              <a:solidFill>
                <a:schemeClr val="dk1"/>
              </a:solidFill>
            </a:endParaRPr>
          </a:p>
          <a:p>
            <a:pPr indent="-342900" lvl="0" marL="457200" rtl="0" algn="l">
              <a:spcBef>
                <a:spcPts val="0"/>
              </a:spcBef>
              <a:spcAft>
                <a:spcPts val="0"/>
              </a:spcAft>
              <a:buSzPts val="1800"/>
              <a:buChar char="●"/>
            </a:pPr>
            <a:r>
              <a:rPr lang="en" sz="1800"/>
              <a:t>Python Scripts </a:t>
            </a:r>
            <a:endParaRPr sz="1800"/>
          </a:p>
          <a:p>
            <a:pPr indent="-342900" lvl="1" marL="914400" rtl="0" algn="l">
              <a:spcBef>
                <a:spcPts val="0"/>
              </a:spcBef>
              <a:spcAft>
                <a:spcPts val="0"/>
              </a:spcAft>
              <a:buSzPts val="1800"/>
              <a:buChar char="○"/>
            </a:pPr>
            <a:r>
              <a:rPr lang="en" sz="1800"/>
              <a:t>Perform Various Statistical Analyses/Operations </a:t>
            </a:r>
            <a:endParaRPr sz="1800"/>
          </a:p>
          <a:p>
            <a:pPr indent="-342900" lvl="2" marL="1371600" rtl="0" algn="l">
              <a:spcBef>
                <a:spcPts val="0"/>
              </a:spcBef>
              <a:spcAft>
                <a:spcPts val="0"/>
              </a:spcAft>
              <a:buSzPts val="1800"/>
              <a:buChar char="■"/>
            </a:pPr>
            <a:r>
              <a:rPr lang="en" sz="1800"/>
              <a:t>Hamming Distance </a:t>
            </a:r>
            <a:endParaRPr sz="1800"/>
          </a:p>
          <a:p>
            <a:pPr indent="-342900" lvl="2" marL="1371600" rtl="0" algn="l">
              <a:spcBef>
                <a:spcPts val="0"/>
              </a:spcBef>
              <a:spcAft>
                <a:spcPts val="0"/>
              </a:spcAft>
              <a:buSzPts val="1800"/>
              <a:buChar char="■"/>
            </a:pPr>
            <a:r>
              <a:rPr lang="en" sz="1800"/>
              <a:t>Normal Distribution </a:t>
            </a:r>
            <a:endParaRPr sz="1800"/>
          </a:p>
          <a:p>
            <a:pPr indent="0" lvl="0" marL="1371600" rtl="0" algn="l">
              <a:spcBef>
                <a:spcPts val="0"/>
              </a:spcBef>
              <a:spcAft>
                <a:spcPts val="0"/>
              </a:spcAft>
              <a:buNone/>
            </a:pPr>
            <a:r>
              <a:t/>
            </a:r>
            <a:endParaRPr sz="1800"/>
          </a:p>
        </p:txBody>
      </p:sp>
      <p:sp>
        <p:nvSpPr>
          <p:cNvPr id="155" name="Google Shape;155;p26"/>
          <p:cNvSpPr txBox="1"/>
          <p:nvPr>
            <p:ph idx="2" type="title"/>
          </p:nvPr>
        </p:nvSpPr>
        <p:spPr>
          <a:xfrm>
            <a:off x="5863050" y="136400"/>
            <a:ext cx="31581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t>sdmay19-23: Mobile, Biometric Bitlocker</a:t>
            </a:r>
            <a:endParaRPr/>
          </a:p>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PUF UML</a:t>
            </a:r>
            <a:endParaRPr/>
          </a:p>
        </p:txBody>
      </p:sp>
      <p:pic>
        <p:nvPicPr>
          <p:cNvPr id="161" name="Google Shape;161;p27"/>
          <p:cNvPicPr preferRelativeResize="0"/>
          <p:nvPr/>
        </p:nvPicPr>
        <p:blipFill>
          <a:blip r:embed="rId3">
            <a:alphaModFix/>
          </a:blip>
          <a:stretch>
            <a:fillRect/>
          </a:stretch>
        </p:blipFill>
        <p:spPr>
          <a:xfrm>
            <a:off x="152400" y="1170125"/>
            <a:ext cx="8839200" cy="3781281"/>
          </a:xfrm>
          <a:prstGeom prst="rect">
            <a:avLst/>
          </a:prstGeom>
          <a:noFill/>
          <a:ln>
            <a:noFill/>
          </a:ln>
        </p:spPr>
      </p:pic>
      <p:sp>
        <p:nvSpPr>
          <p:cNvPr id="162" name="Google Shape;162;p27"/>
          <p:cNvSpPr txBox="1"/>
          <p:nvPr>
            <p:ph idx="2" type="title"/>
          </p:nvPr>
        </p:nvSpPr>
        <p:spPr>
          <a:xfrm>
            <a:off x="5863050" y="136400"/>
            <a:ext cx="31581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t>sdmay19-23: Mobile, Biometric Bitlocker</a:t>
            </a:r>
            <a:endParaRPr/>
          </a:p>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Cryptography Block </a:t>
            </a:r>
            <a:endParaRPr/>
          </a:p>
        </p:txBody>
      </p:sp>
      <p:sp>
        <p:nvSpPr>
          <p:cNvPr id="168" name="Google Shape;168;p28"/>
          <p:cNvSpPr txBox="1"/>
          <p:nvPr>
            <p:ph idx="2" type="title"/>
          </p:nvPr>
        </p:nvSpPr>
        <p:spPr>
          <a:xfrm>
            <a:off x="5863050" y="136400"/>
            <a:ext cx="31581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sdmay19-23: Mobile, Biometric Bitlocker</a:t>
            </a:r>
            <a:endParaRPr/>
          </a:p>
          <a:p>
            <a:pPr indent="0" lvl="0" marL="0" rtl="0" algn="l">
              <a:spcBef>
                <a:spcPts val="0"/>
              </a:spcBef>
              <a:spcAft>
                <a:spcPts val="0"/>
              </a:spcAft>
              <a:buNone/>
            </a:pPr>
            <a:r>
              <a:t/>
            </a:r>
            <a:endParaRPr/>
          </a:p>
        </p:txBody>
      </p:sp>
      <p:sp>
        <p:nvSpPr>
          <p:cNvPr id="169" name="Google Shape;169;p28"/>
          <p:cNvSpPr txBox="1"/>
          <p:nvPr/>
        </p:nvSpPr>
        <p:spPr>
          <a:xfrm>
            <a:off x="330775" y="1290000"/>
            <a:ext cx="8517300" cy="3489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Android cryptography API will be used for encryption</a:t>
            </a:r>
            <a:endParaRPr sz="1800"/>
          </a:p>
          <a:p>
            <a:pPr indent="-342900" lvl="1" marL="914400" rtl="0" algn="l">
              <a:spcBef>
                <a:spcPts val="0"/>
              </a:spcBef>
              <a:spcAft>
                <a:spcPts val="0"/>
              </a:spcAft>
              <a:buSzPts val="1800"/>
              <a:buChar char="○"/>
            </a:pPr>
            <a:r>
              <a:rPr lang="en" sz="1800"/>
              <a:t>Have researched </a:t>
            </a:r>
            <a:r>
              <a:rPr lang="en" sz="1800"/>
              <a:t>dm-crypt</a:t>
            </a:r>
            <a:r>
              <a:rPr lang="en" sz="1800"/>
              <a:t>, fscrypt</a:t>
            </a:r>
            <a:r>
              <a:rPr lang="en" sz="1800"/>
              <a:t> for kernel level </a:t>
            </a:r>
            <a:endParaRPr sz="1800"/>
          </a:p>
          <a:p>
            <a:pPr indent="0" lvl="0" marL="914400" rtl="0" algn="l">
              <a:spcBef>
                <a:spcPts val="0"/>
              </a:spcBef>
              <a:spcAft>
                <a:spcPts val="0"/>
              </a:spcAft>
              <a:buNone/>
            </a:pPr>
            <a:r>
              <a:t/>
            </a:r>
            <a:endParaRPr sz="1800"/>
          </a:p>
          <a:p>
            <a:pPr indent="-342900" lvl="0" marL="457200" rtl="0" algn="l">
              <a:spcBef>
                <a:spcPts val="0"/>
              </a:spcBef>
              <a:spcAft>
                <a:spcPts val="0"/>
              </a:spcAft>
              <a:buSzPts val="1800"/>
              <a:buChar char="●"/>
            </a:pPr>
            <a:r>
              <a:rPr lang="en" sz="1800"/>
              <a:t>Attempting to mimic </a:t>
            </a:r>
            <a:r>
              <a:rPr lang="en" sz="1800"/>
              <a:t>TPM </a:t>
            </a:r>
            <a:r>
              <a:rPr lang="en" sz="1800"/>
              <a:t>(Trusted Platform Module) on computers</a:t>
            </a:r>
            <a:endParaRPr sz="1800"/>
          </a:p>
          <a:p>
            <a:pPr indent="0" lvl="0" marL="457200" rtl="0" algn="l">
              <a:spcBef>
                <a:spcPts val="0"/>
              </a:spcBef>
              <a:spcAft>
                <a:spcPts val="0"/>
              </a:spcAft>
              <a:buNone/>
            </a:pPr>
            <a:r>
              <a:t/>
            </a:r>
            <a:endParaRPr sz="1800"/>
          </a:p>
          <a:p>
            <a:pPr indent="-342900" lvl="0" marL="457200" rtl="0" algn="l">
              <a:spcBef>
                <a:spcPts val="0"/>
              </a:spcBef>
              <a:spcAft>
                <a:spcPts val="0"/>
              </a:spcAft>
              <a:buSzPts val="1800"/>
              <a:buChar char="●"/>
            </a:pPr>
            <a:r>
              <a:rPr lang="en" sz="1800"/>
              <a:t>End goal is to encrypt at kernel level like Windows Bitlocker (full-disk encryption)</a:t>
            </a:r>
            <a:endParaRPr sz="1800"/>
          </a:p>
          <a:p>
            <a:pPr indent="-342900" lvl="1" marL="914400" rtl="0" algn="l">
              <a:spcBef>
                <a:spcPts val="0"/>
              </a:spcBef>
              <a:spcAft>
                <a:spcPts val="0"/>
              </a:spcAft>
              <a:buSzPts val="1800"/>
              <a:buChar char="○"/>
            </a:pPr>
            <a:r>
              <a:rPr lang="en" sz="1800"/>
              <a:t>Will start with application level encryption </a:t>
            </a:r>
            <a:endParaRPr sz="1800"/>
          </a:p>
          <a:p>
            <a:pPr indent="-342900" lvl="1" marL="914400" rtl="0" algn="l">
              <a:spcBef>
                <a:spcPts val="0"/>
              </a:spcBef>
              <a:spcAft>
                <a:spcPts val="0"/>
              </a:spcAft>
              <a:buSzPts val="1800"/>
              <a:buChar char="○"/>
            </a:pPr>
            <a:r>
              <a:rPr lang="en" sz="1800"/>
              <a:t>Will progressively move encryption to lower levels </a:t>
            </a:r>
            <a:endParaRPr sz="1800"/>
          </a:p>
          <a:p>
            <a:pPr indent="0" lvl="0" marL="914400" rtl="0" algn="l">
              <a:spcBef>
                <a:spcPts val="0"/>
              </a:spcBef>
              <a:spcAft>
                <a:spcPts val="0"/>
              </a:spcAft>
              <a:buNone/>
            </a:pPr>
            <a:r>
              <a:t/>
            </a:r>
            <a:endParaRPr sz="1800"/>
          </a:p>
          <a:p>
            <a:pPr indent="-342900" lvl="0" marL="457200" rtl="0" algn="l">
              <a:spcBef>
                <a:spcPts val="0"/>
              </a:spcBef>
              <a:spcAft>
                <a:spcPts val="0"/>
              </a:spcAft>
              <a:buSzPts val="1800"/>
              <a:buChar char="●"/>
            </a:pPr>
            <a:r>
              <a:rPr lang="en" sz="1800"/>
              <a:t>Feasibility of kernel level encryption is still in question </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System Analysis</a:t>
            </a:r>
            <a:endParaRPr/>
          </a:p>
        </p:txBody>
      </p:sp>
      <p:sp>
        <p:nvSpPr>
          <p:cNvPr id="175" name="Google Shape;175;p29"/>
          <p:cNvSpPr txBox="1"/>
          <p:nvPr/>
        </p:nvSpPr>
        <p:spPr>
          <a:xfrm>
            <a:off x="516750" y="1160400"/>
            <a:ext cx="7887000" cy="34869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solidFill>
                  <a:schemeClr val="dk1"/>
                </a:solidFill>
              </a:rPr>
              <a:t>PUF</a:t>
            </a:r>
            <a:endParaRPr sz="1800">
              <a:solidFill>
                <a:schemeClr val="dk1"/>
              </a:solidFill>
            </a:endParaRPr>
          </a:p>
          <a:p>
            <a:pPr indent="-342900" lvl="1" marL="914400" rtl="0" algn="l">
              <a:spcBef>
                <a:spcPts val="0"/>
              </a:spcBef>
              <a:spcAft>
                <a:spcPts val="0"/>
              </a:spcAft>
              <a:buSzPts val="1800"/>
              <a:buChar char="○"/>
            </a:pPr>
            <a:r>
              <a:rPr lang="en" sz="1800">
                <a:solidFill>
                  <a:schemeClr val="dk1"/>
                </a:solidFill>
              </a:rPr>
              <a:t> Exploits properties of circuitry and manufacturing</a:t>
            </a:r>
            <a:endParaRPr sz="1800">
              <a:solidFill>
                <a:schemeClr val="dk1"/>
              </a:solidFill>
            </a:endParaRPr>
          </a:p>
          <a:p>
            <a:pPr indent="-342900" lvl="2" marL="1371600" rtl="0" algn="l">
              <a:spcBef>
                <a:spcPts val="0"/>
              </a:spcBef>
              <a:spcAft>
                <a:spcPts val="0"/>
              </a:spcAft>
              <a:buClr>
                <a:schemeClr val="dk1"/>
              </a:buClr>
              <a:buSzPts val="1800"/>
              <a:buChar char="■"/>
            </a:pPr>
            <a:r>
              <a:rPr lang="en" sz="1800">
                <a:solidFill>
                  <a:schemeClr val="dk1"/>
                </a:solidFill>
              </a:rPr>
              <a:t>User/device pairs are unique on the same models</a:t>
            </a:r>
            <a:endParaRPr sz="1800">
              <a:solidFill>
                <a:schemeClr val="dk1"/>
              </a:solidFill>
            </a:endParaRPr>
          </a:p>
          <a:p>
            <a:pPr indent="-342900" lvl="2" marL="1371600" rtl="0" algn="l">
              <a:spcBef>
                <a:spcPts val="0"/>
              </a:spcBef>
              <a:spcAft>
                <a:spcPts val="0"/>
              </a:spcAft>
              <a:buClr>
                <a:schemeClr val="dk1"/>
              </a:buClr>
              <a:buSzPts val="1800"/>
              <a:buChar char="■"/>
            </a:pPr>
            <a:r>
              <a:rPr lang="en" sz="1800">
                <a:solidFill>
                  <a:schemeClr val="dk1"/>
                </a:solidFill>
              </a:rPr>
              <a:t>Eliminates need for special hardware</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342900" lvl="1" marL="914400" rtl="0" algn="l">
              <a:spcBef>
                <a:spcPts val="0"/>
              </a:spcBef>
              <a:spcAft>
                <a:spcPts val="0"/>
              </a:spcAft>
              <a:buSzPts val="1800"/>
              <a:buChar char="○"/>
            </a:pPr>
            <a:r>
              <a:rPr lang="en" sz="1800"/>
              <a:t>Eliminates need to store key</a:t>
            </a:r>
            <a:endParaRPr sz="1800"/>
          </a:p>
          <a:p>
            <a:pPr indent="-342900" lvl="1" marL="914400" rtl="0" algn="l">
              <a:spcBef>
                <a:spcPts val="0"/>
              </a:spcBef>
              <a:spcAft>
                <a:spcPts val="0"/>
              </a:spcAft>
              <a:buSzPts val="1800"/>
              <a:buChar char="○"/>
            </a:pPr>
            <a:r>
              <a:rPr lang="en" sz="1800"/>
              <a:t>User-friendly</a:t>
            </a:r>
            <a:endParaRPr sz="1800"/>
          </a:p>
          <a:p>
            <a:pPr indent="0" lvl="0" marL="0" rtl="0" algn="l">
              <a:spcBef>
                <a:spcPts val="0"/>
              </a:spcBef>
              <a:spcAft>
                <a:spcPts val="0"/>
              </a:spcAft>
              <a:buNone/>
            </a:pPr>
            <a:r>
              <a:t/>
            </a:r>
            <a:endParaRPr sz="1800"/>
          </a:p>
          <a:p>
            <a:pPr indent="-342900" lvl="0" marL="457200" rtl="0" algn="l">
              <a:spcBef>
                <a:spcPts val="0"/>
              </a:spcBef>
              <a:spcAft>
                <a:spcPts val="0"/>
              </a:spcAft>
              <a:buSzPts val="1800"/>
              <a:buChar char="●"/>
            </a:pPr>
            <a:r>
              <a:rPr lang="en" sz="1800"/>
              <a:t>Full-disk encryption </a:t>
            </a:r>
            <a:endParaRPr sz="1800"/>
          </a:p>
          <a:p>
            <a:pPr indent="-342900" lvl="1" marL="914400" rtl="0" algn="l">
              <a:spcBef>
                <a:spcPts val="0"/>
              </a:spcBef>
              <a:spcAft>
                <a:spcPts val="0"/>
              </a:spcAft>
              <a:buSzPts val="1800"/>
              <a:buChar char="○"/>
            </a:pPr>
            <a:r>
              <a:rPr lang="en" sz="1800"/>
              <a:t>More applicable to problem than file based encryption</a:t>
            </a:r>
            <a:endParaRPr sz="1800"/>
          </a:p>
          <a:p>
            <a:pPr indent="-342900" lvl="1" marL="914400" rtl="0" algn="l">
              <a:spcBef>
                <a:spcPts val="0"/>
              </a:spcBef>
              <a:spcAft>
                <a:spcPts val="0"/>
              </a:spcAft>
              <a:buSzPts val="1800"/>
              <a:buChar char="○"/>
            </a:pPr>
            <a:r>
              <a:rPr lang="en" sz="1800"/>
              <a:t>Introduces questions of feasibility and usability </a:t>
            </a:r>
            <a:endParaRPr sz="1800"/>
          </a:p>
          <a:p>
            <a:pPr indent="0" lvl="0" marL="0" rtl="0" algn="l">
              <a:spcBef>
                <a:spcPts val="0"/>
              </a:spcBef>
              <a:spcAft>
                <a:spcPts val="0"/>
              </a:spcAft>
              <a:buNone/>
            </a:pPr>
            <a:r>
              <a:t/>
            </a:r>
            <a:endParaRPr sz="1800"/>
          </a:p>
        </p:txBody>
      </p:sp>
      <p:sp>
        <p:nvSpPr>
          <p:cNvPr id="176" name="Google Shape;176;p29"/>
          <p:cNvSpPr txBox="1"/>
          <p:nvPr>
            <p:ph idx="2" type="title"/>
          </p:nvPr>
        </p:nvSpPr>
        <p:spPr>
          <a:xfrm>
            <a:off x="5863050" y="136400"/>
            <a:ext cx="31581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t>sdmay19-23: Mobile, Biometric Bitlocker</a:t>
            </a:r>
            <a:endParaRPr/>
          </a:p>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System</a:t>
            </a:r>
            <a:r>
              <a:rPr lang="en"/>
              <a:t> Requirements</a:t>
            </a:r>
            <a:endParaRPr/>
          </a:p>
        </p:txBody>
      </p:sp>
      <p:sp>
        <p:nvSpPr>
          <p:cNvPr id="182" name="Google Shape;182;p30"/>
          <p:cNvSpPr txBox="1"/>
          <p:nvPr/>
        </p:nvSpPr>
        <p:spPr>
          <a:xfrm>
            <a:off x="363850" y="1124625"/>
            <a:ext cx="8401500" cy="36549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sz="1800"/>
              <a:t>Software </a:t>
            </a:r>
            <a:endParaRPr sz="1800"/>
          </a:p>
          <a:p>
            <a:pPr indent="-342900" lvl="1" marL="914400" rtl="0" algn="l">
              <a:spcBef>
                <a:spcPts val="0"/>
              </a:spcBef>
              <a:spcAft>
                <a:spcPts val="0"/>
              </a:spcAft>
              <a:buSzPts val="1800"/>
              <a:buAutoNum type="alphaLcPeriod"/>
            </a:pPr>
            <a:r>
              <a:rPr lang="en" sz="1800"/>
              <a:t>Android Operating System </a:t>
            </a:r>
            <a:endParaRPr sz="1800"/>
          </a:p>
          <a:p>
            <a:pPr indent="-342900" lvl="1" marL="914400" rtl="0" algn="l">
              <a:spcBef>
                <a:spcPts val="0"/>
              </a:spcBef>
              <a:spcAft>
                <a:spcPts val="0"/>
              </a:spcAft>
              <a:buSzPts val="1800"/>
              <a:buAutoNum type="alphaLcPeriod"/>
            </a:pPr>
            <a:r>
              <a:rPr lang="en" sz="1800"/>
              <a:t>Minimum Version 5.1 (Lollipop)</a:t>
            </a:r>
            <a:endParaRPr sz="1800"/>
          </a:p>
          <a:p>
            <a:pPr indent="0" lvl="0" marL="457200" rtl="0" algn="l">
              <a:spcBef>
                <a:spcPts val="0"/>
              </a:spcBef>
              <a:spcAft>
                <a:spcPts val="0"/>
              </a:spcAft>
              <a:buNone/>
            </a:pPr>
            <a:r>
              <a:t/>
            </a:r>
            <a:endParaRPr sz="1800"/>
          </a:p>
          <a:p>
            <a:pPr indent="-342900" lvl="0" marL="457200" rtl="0" algn="l">
              <a:spcBef>
                <a:spcPts val="0"/>
              </a:spcBef>
              <a:spcAft>
                <a:spcPts val="0"/>
              </a:spcAft>
              <a:buSzPts val="1800"/>
              <a:buAutoNum type="arabicPeriod"/>
            </a:pPr>
            <a:r>
              <a:rPr lang="en" sz="1800"/>
              <a:t>Hardware</a:t>
            </a:r>
            <a:endParaRPr sz="1800"/>
          </a:p>
          <a:p>
            <a:pPr indent="-342900" lvl="1" marL="914400" rtl="0" algn="l">
              <a:spcBef>
                <a:spcPts val="0"/>
              </a:spcBef>
              <a:spcAft>
                <a:spcPts val="0"/>
              </a:spcAft>
              <a:buSzPts val="1800"/>
              <a:buAutoNum type="alphaLcPeriod"/>
            </a:pPr>
            <a:r>
              <a:rPr lang="en" sz="1800"/>
              <a:t>Should be able to be run on any hardware that is running required Android Version </a:t>
            </a:r>
            <a:endParaRPr sz="1800"/>
          </a:p>
          <a:p>
            <a:pPr indent="-342900" lvl="1" marL="914400" rtl="0" algn="l">
              <a:spcBef>
                <a:spcPts val="0"/>
              </a:spcBef>
              <a:spcAft>
                <a:spcPts val="0"/>
              </a:spcAft>
              <a:buSzPts val="1800"/>
              <a:buAutoNum type="alphaLcPeriod"/>
            </a:pPr>
            <a:r>
              <a:rPr lang="en" sz="1800"/>
              <a:t>Device requires a touch screen</a:t>
            </a:r>
            <a:endParaRPr sz="1800"/>
          </a:p>
          <a:p>
            <a:pPr indent="0" lvl="0" marL="914400" rtl="0" algn="l">
              <a:spcBef>
                <a:spcPts val="0"/>
              </a:spcBef>
              <a:spcAft>
                <a:spcPts val="0"/>
              </a:spcAft>
              <a:buNone/>
            </a:pPr>
            <a:r>
              <a:t/>
            </a:r>
            <a:endParaRPr sz="1800"/>
          </a:p>
          <a:p>
            <a:pPr indent="-342900" lvl="0" marL="457200" rtl="0" algn="l">
              <a:spcBef>
                <a:spcPts val="0"/>
              </a:spcBef>
              <a:spcAft>
                <a:spcPts val="0"/>
              </a:spcAft>
              <a:buSzPts val="1800"/>
              <a:buAutoNum type="arabicPeriod"/>
            </a:pPr>
            <a:r>
              <a:rPr lang="en" sz="1800"/>
              <a:t>Operating Environment </a:t>
            </a:r>
            <a:endParaRPr sz="1800"/>
          </a:p>
          <a:p>
            <a:pPr indent="-342900" lvl="1" marL="914400" rtl="0" algn="l">
              <a:spcBef>
                <a:spcPts val="0"/>
              </a:spcBef>
              <a:spcAft>
                <a:spcPts val="0"/>
              </a:spcAft>
              <a:buSzPts val="1800"/>
              <a:buAutoNum type="alphaLcPeriod"/>
            </a:pPr>
            <a:r>
              <a:rPr lang="en" sz="1800"/>
              <a:t>Nexus 7</a:t>
            </a:r>
            <a:endParaRPr sz="1800"/>
          </a:p>
        </p:txBody>
      </p:sp>
      <p:sp>
        <p:nvSpPr>
          <p:cNvPr id="183" name="Google Shape;183;p30"/>
          <p:cNvSpPr txBox="1"/>
          <p:nvPr>
            <p:ph idx="2" type="title"/>
          </p:nvPr>
        </p:nvSpPr>
        <p:spPr>
          <a:xfrm>
            <a:off x="5863050" y="136400"/>
            <a:ext cx="31581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t>sdmay19-23: Mobile, Biometric Bitlocker</a:t>
            </a:r>
            <a:endParaRPr/>
          </a:p>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User Interface</a:t>
            </a:r>
            <a:endParaRPr/>
          </a:p>
        </p:txBody>
      </p:sp>
      <p:sp>
        <p:nvSpPr>
          <p:cNvPr id="189" name="Google Shape;189;p31"/>
          <p:cNvSpPr txBox="1"/>
          <p:nvPr/>
        </p:nvSpPr>
        <p:spPr>
          <a:xfrm>
            <a:off x="504075" y="1252950"/>
            <a:ext cx="8270700" cy="34770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000000"/>
              </a:buClr>
              <a:buSzPts val="1800"/>
              <a:buFont typeface="Arial"/>
              <a:buChar char="●"/>
            </a:pPr>
            <a:r>
              <a:rPr lang="en" sz="1800"/>
              <a:t>Application prompts pop-up shape to trace</a:t>
            </a:r>
            <a:endParaRPr sz="1800"/>
          </a:p>
          <a:p>
            <a:pPr indent="-342900" lvl="1" marL="914400" marR="0" rtl="0" algn="l">
              <a:lnSpc>
                <a:spcPct val="100000"/>
              </a:lnSpc>
              <a:spcBef>
                <a:spcPts val="0"/>
              </a:spcBef>
              <a:spcAft>
                <a:spcPts val="0"/>
              </a:spcAft>
              <a:buSzPts val="1800"/>
              <a:buChar char="○"/>
            </a:pPr>
            <a:r>
              <a:rPr lang="en" sz="1800"/>
              <a:t>Required authentication to continue access to user app data</a:t>
            </a:r>
            <a:endParaRPr sz="1800"/>
          </a:p>
          <a:p>
            <a:pPr indent="0" lvl="0" marL="914400" marR="0" rtl="0" algn="l">
              <a:lnSpc>
                <a:spcPct val="100000"/>
              </a:lnSpc>
              <a:spcBef>
                <a:spcPts val="0"/>
              </a:spcBef>
              <a:spcAft>
                <a:spcPts val="0"/>
              </a:spcAft>
              <a:buNone/>
            </a:pPr>
            <a:r>
              <a:t/>
            </a:r>
            <a:endParaRPr sz="1800"/>
          </a:p>
          <a:p>
            <a:pPr indent="-342900" lvl="0" marL="457200" marR="0" rtl="0" algn="l">
              <a:lnSpc>
                <a:spcPct val="100000"/>
              </a:lnSpc>
              <a:spcBef>
                <a:spcPts val="0"/>
              </a:spcBef>
              <a:spcAft>
                <a:spcPts val="0"/>
              </a:spcAft>
              <a:buSzPts val="1800"/>
              <a:buChar char="●"/>
            </a:pPr>
            <a:r>
              <a:rPr lang="en" sz="1800"/>
              <a:t>Application contains a settings interface</a:t>
            </a:r>
            <a:endParaRPr sz="1800"/>
          </a:p>
          <a:p>
            <a:pPr indent="-342900" lvl="1" marL="914400" marR="0" rtl="0" algn="l">
              <a:lnSpc>
                <a:spcPct val="100000"/>
              </a:lnSpc>
              <a:spcBef>
                <a:spcPts val="0"/>
              </a:spcBef>
              <a:spcAft>
                <a:spcPts val="0"/>
              </a:spcAft>
              <a:buSzPts val="1800"/>
              <a:buChar char="○"/>
            </a:pPr>
            <a:r>
              <a:rPr lang="en" sz="1800"/>
              <a:t>Necessary for managing user profiles</a:t>
            </a:r>
            <a:endParaRPr sz="1800"/>
          </a:p>
        </p:txBody>
      </p:sp>
      <p:sp>
        <p:nvSpPr>
          <p:cNvPr id="190" name="Google Shape;190;p31"/>
          <p:cNvSpPr txBox="1"/>
          <p:nvPr>
            <p:ph idx="2" type="title"/>
          </p:nvPr>
        </p:nvSpPr>
        <p:spPr>
          <a:xfrm>
            <a:off x="5863050" y="136400"/>
            <a:ext cx="31581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t>sdmay19-23: Mobile, Biometric Bitlocker</a:t>
            </a:r>
            <a:endParaRPr/>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Project Plan</a:t>
            </a:r>
            <a:endParaRPr/>
          </a:p>
        </p:txBody>
      </p:sp>
      <p:sp>
        <p:nvSpPr>
          <p:cNvPr id="68" name="Google Shape;68;p14"/>
          <p:cNvSpPr txBox="1"/>
          <p:nvPr>
            <p:ph idx="4294967295" type="title"/>
          </p:nvPr>
        </p:nvSpPr>
        <p:spPr>
          <a:xfrm>
            <a:off x="5863050" y="136400"/>
            <a:ext cx="31581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999999"/>
                </a:solidFill>
              </a:rPr>
              <a:t>sdmay19-23: Mobile, Biometric Bitlocker</a:t>
            </a:r>
            <a:endParaRPr sz="1200">
              <a:solidFill>
                <a:srgbClr val="999999"/>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Plan</a:t>
            </a:r>
            <a:endParaRPr/>
          </a:p>
        </p:txBody>
      </p:sp>
      <p:sp>
        <p:nvSpPr>
          <p:cNvPr id="196" name="Google Shape;196;p32"/>
          <p:cNvSpPr txBox="1"/>
          <p:nvPr/>
        </p:nvSpPr>
        <p:spPr>
          <a:xfrm>
            <a:off x="504075" y="1252950"/>
            <a:ext cx="8270700" cy="34770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000000"/>
              </a:buClr>
              <a:buSzPts val="1800"/>
              <a:buFont typeface="Arial"/>
              <a:buChar char="●"/>
            </a:pPr>
            <a:r>
              <a:rPr lang="en" sz="1800"/>
              <a:t>Unit Testing</a:t>
            </a:r>
            <a:endParaRPr sz="1800"/>
          </a:p>
          <a:p>
            <a:pPr indent="-342900" lvl="1" marL="914400" marR="0" rtl="0" algn="l">
              <a:lnSpc>
                <a:spcPct val="100000"/>
              </a:lnSpc>
              <a:spcBef>
                <a:spcPts val="0"/>
              </a:spcBef>
              <a:spcAft>
                <a:spcPts val="0"/>
              </a:spcAft>
              <a:buSzPts val="1800"/>
              <a:buChar char="○"/>
            </a:pPr>
            <a:r>
              <a:rPr lang="en" sz="1800"/>
              <a:t>Designed simultaneously during development</a:t>
            </a:r>
            <a:endParaRPr sz="1800"/>
          </a:p>
          <a:p>
            <a:pPr indent="-342900" lvl="1" marL="914400" marR="0" rtl="0" algn="l">
              <a:lnSpc>
                <a:spcPct val="100000"/>
              </a:lnSpc>
              <a:spcBef>
                <a:spcPts val="0"/>
              </a:spcBef>
              <a:spcAft>
                <a:spcPts val="0"/>
              </a:spcAft>
              <a:buSzPts val="1800"/>
              <a:buChar char="○"/>
            </a:pPr>
            <a:r>
              <a:rPr lang="en" sz="1800"/>
              <a:t>Tests core functionality of a component</a:t>
            </a:r>
            <a:endParaRPr sz="1800"/>
          </a:p>
          <a:p>
            <a:pPr indent="0" lvl="0" marL="0" marR="0" rtl="0" algn="l">
              <a:lnSpc>
                <a:spcPct val="100000"/>
              </a:lnSpc>
              <a:spcBef>
                <a:spcPts val="0"/>
              </a:spcBef>
              <a:spcAft>
                <a:spcPts val="0"/>
              </a:spcAft>
              <a:buNone/>
            </a:pPr>
            <a:r>
              <a:t/>
            </a:r>
            <a:endParaRPr sz="1800"/>
          </a:p>
          <a:p>
            <a:pPr indent="-342900" lvl="0" marL="457200" marR="0" rtl="0" algn="l">
              <a:lnSpc>
                <a:spcPct val="100000"/>
              </a:lnSpc>
              <a:spcBef>
                <a:spcPts val="0"/>
              </a:spcBef>
              <a:spcAft>
                <a:spcPts val="0"/>
              </a:spcAft>
              <a:buSzPts val="1800"/>
              <a:buChar char="●"/>
            </a:pPr>
            <a:r>
              <a:rPr lang="en" sz="1800"/>
              <a:t>Integration Testing</a:t>
            </a:r>
            <a:endParaRPr sz="1800"/>
          </a:p>
          <a:p>
            <a:pPr indent="-342900" lvl="1" marL="914400" marR="0" rtl="0" algn="l">
              <a:lnSpc>
                <a:spcPct val="100000"/>
              </a:lnSpc>
              <a:spcBef>
                <a:spcPts val="0"/>
              </a:spcBef>
              <a:spcAft>
                <a:spcPts val="0"/>
              </a:spcAft>
              <a:buSzPts val="1800"/>
              <a:buChar char="○"/>
            </a:pPr>
            <a:r>
              <a:rPr lang="en" sz="1800"/>
              <a:t>Created when combining between multiple components</a:t>
            </a:r>
            <a:endParaRPr sz="1800"/>
          </a:p>
          <a:p>
            <a:pPr indent="-342900" lvl="1" marL="914400" marR="0" rtl="0" algn="l">
              <a:lnSpc>
                <a:spcPct val="100000"/>
              </a:lnSpc>
              <a:spcBef>
                <a:spcPts val="0"/>
              </a:spcBef>
              <a:spcAft>
                <a:spcPts val="0"/>
              </a:spcAft>
              <a:buSzPts val="1800"/>
              <a:buChar char="○"/>
            </a:pPr>
            <a:r>
              <a:rPr lang="en" sz="1800"/>
              <a:t>Designed to test specific interactions between two components</a:t>
            </a:r>
            <a:endParaRPr sz="1800"/>
          </a:p>
          <a:p>
            <a:pPr indent="0" lvl="0" marL="914400" marR="0" rtl="0" algn="l">
              <a:lnSpc>
                <a:spcPct val="100000"/>
              </a:lnSpc>
              <a:spcBef>
                <a:spcPts val="0"/>
              </a:spcBef>
              <a:spcAft>
                <a:spcPts val="0"/>
              </a:spcAft>
              <a:buNone/>
            </a:pPr>
            <a:r>
              <a:t/>
            </a:r>
            <a:endParaRPr sz="1800"/>
          </a:p>
          <a:p>
            <a:pPr indent="-342900" lvl="0" marL="457200" marR="0" rtl="0" algn="l">
              <a:lnSpc>
                <a:spcPct val="100000"/>
              </a:lnSpc>
              <a:spcBef>
                <a:spcPts val="0"/>
              </a:spcBef>
              <a:spcAft>
                <a:spcPts val="0"/>
              </a:spcAft>
              <a:buSzPts val="1800"/>
              <a:buChar char="●"/>
            </a:pPr>
            <a:r>
              <a:rPr lang="en" sz="1800"/>
              <a:t>System Testing</a:t>
            </a:r>
            <a:endParaRPr sz="1800"/>
          </a:p>
          <a:p>
            <a:pPr indent="-342900" lvl="1" marL="914400" marR="0" rtl="0" algn="l">
              <a:lnSpc>
                <a:spcPct val="100000"/>
              </a:lnSpc>
              <a:spcBef>
                <a:spcPts val="0"/>
              </a:spcBef>
              <a:spcAft>
                <a:spcPts val="0"/>
              </a:spcAft>
              <a:buSzPts val="1800"/>
              <a:buChar char="○"/>
            </a:pPr>
            <a:r>
              <a:rPr lang="en" sz="1800"/>
              <a:t>Full operational behavior of the application with actual data</a:t>
            </a:r>
            <a:endParaRPr sz="1800"/>
          </a:p>
          <a:p>
            <a:pPr indent="-342900" lvl="1" marL="914400" marR="0" rtl="0" algn="l">
              <a:lnSpc>
                <a:spcPct val="100000"/>
              </a:lnSpc>
              <a:spcBef>
                <a:spcPts val="0"/>
              </a:spcBef>
              <a:spcAft>
                <a:spcPts val="0"/>
              </a:spcAft>
              <a:buSzPts val="1800"/>
              <a:buChar char="○"/>
            </a:pPr>
            <a:r>
              <a:rPr lang="en" sz="1800"/>
              <a:t>Largely performed towards the end of project</a:t>
            </a:r>
            <a:endParaRPr sz="1800"/>
          </a:p>
          <a:p>
            <a:pPr indent="0" lvl="0" marL="0" marR="0" rtl="0" algn="l">
              <a:lnSpc>
                <a:spcPct val="100000"/>
              </a:lnSpc>
              <a:spcBef>
                <a:spcPts val="0"/>
              </a:spcBef>
              <a:spcAft>
                <a:spcPts val="0"/>
              </a:spcAft>
              <a:buNone/>
            </a:pPr>
            <a:r>
              <a:t/>
            </a:r>
            <a:endParaRPr sz="1800"/>
          </a:p>
        </p:txBody>
      </p:sp>
      <p:sp>
        <p:nvSpPr>
          <p:cNvPr id="197" name="Google Shape;197;p32"/>
          <p:cNvSpPr txBox="1"/>
          <p:nvPr>
            <p:ph idx="2" type="title"/>
          </p:nvPr>
        </p:nvSpPr>
        <p:spPr>
          <a:xfrm>
            <a:off x="5863050" y="136400"/>
            <a:ext cx="31581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t>sdmay19-23: Mobile, Biometric Bitlocker</a:t>
            </a:r>
            <a:endParaRPr/>
          </a:p>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Sample Test Cases</a:t>
            </a:r>
            <a:endParaRPr/>
          </a:p>
        </p:txBody>
      </p:sp>
      <p:sp>
        <p:nvSpPr>
          <p:cNvPr id="203" name="Google Shape;203;p33"/>
          <p:cNvSpPr txBox="1"/>
          <p:nvPr/>
        </p:nvSpPr>
        <p:spPr>
          <a:xfrm>
            <a:off x="504075" y="1252950"/>
            <a:ext cx="8270700" cy="34770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000000"/>
              </a:buClr>
              <a:buSzPts val="1800"/>
              <a:buFont typeface="Arial"/>
              <a:buChar char="●"/>
            </a:pPr>
            <a:r>
              <a:rPr lang="en" sz="1800"/>
              <a:t>Only authenticated users may access user application data</a:t>
            </a:r>
            <a:endParaRPr sz="1800"/>
          </a:p>
          <a:p>
            <a:pPr indent="-342900" lvl="1" marL="914400" marR="0" rtl="0" algn="l">
              <a:lnSpc>
                <a:spcPct val="100000"/>
              </a:lnSpc>
              <a:spcBef>
                <a:spcPts val="0"/>
              </a:spcBef>
              <a:spcAft>
                <a:spcPts val="0"/>
              </a:spcAft>
              <a:buClr>
                <a:srgbClr val="000000"/>
              </a:buClr>
              <a:buSzPts val="1800"/>
              <a:buFont typeface="Arial"/>
              <a:buChar char="○"/>
            </a:pPr>
            <a:r>
              <a:rPr lang="en" sz="1800"/>
              <a:t>User A has authentication profile</a:t>
            </a:r>
            <a:endParaRPr sz="1800"/>
          </a:p>
          <a:p>
            <a:pPr indent="-342900" lvl="1" marL="914400" marR="0" rtl="0" algn="l">
              <a:lnSpc>
                <a:spcPct val="100000"/>
              </a:lnSpc>
              <a:spcBef>
                <a:spcPts val="0"/>
              </a:spcBef>
              <a:spcAft>
                <a:spcPts val="0"/>
              </a:spcAft>
              <a:buClr>
                <a:srgbClr val="000000"/>
              </a:buClr>
              <a:buSzPts val="1800"/>
              <a:buFont typeface="Arial"/>
              <a:buChar char="○"/>
            </a:pPr>
            <a:r>
              <a:rPr lang="en" sz="1800"/>
              <a:t>User A and B complete authentication trace</a:t>
            </a:r>
            <a:endParaRPr sz="1800"/>
          </a:p>
          <a:p>
            <a:pPr indent="-342900" lvl="1" marL="914400" marR="0" rtl="0" algn="l">
              <a:lnSpc>
                <a:spcPct val="100000"/>
              </a:lnSpc>
              <a:spcBef>
                <a:spcPts val="0"/>
              </a:spcBef>
              <a:spcAft>
                <a:spcPts val="0"/>
              </a:spcAft>
              <a:buClr>
                <a:srgbClr val="000000"/>
              </a:buClr>
              <a:buSzPts val="1800"/>
              <a:buFont typeface="Arial"/>
              <a:buChar char="○"/>
            </a:pPr>
            <a:r>
              <a:rPr lang="en" sz="1800"/>
              <a:t>Only User A with an authentication profile is allowed</a:t>
            </a:r>
            <a:endParaRPr sz="1800"/>
          </a:p>
          <a:p>
            <a:pPr indent="0" lvl="0" marL="0" marR="0" rtl="0" algn="l">
              <a:lnSpc>
                <a:spcPct val="100000"/>
              </a:lnSpc>
              <a:spcBef>
                <a:spcPts val="0"/>
              </a:spcBef>
              <a:spcAft>
                <a:spcPts val="0"/>
              </a:spcAft>
              <a:buNone/>
            </a:pPr>
            <a:r>
              <a:t/>
            </a:r>
            <a:endParaRPr sz="1800"/>
          </a:p>
          <a:p>
            <a:pPr indent="-342900" lvl="0" marL="457200" marR="0" rtl="0" algn="l">
              <a:lnSpc>
                <a:spcPct val="100000"/>
              </a:lnSpc>
              <a:spcBef>
                <a:spcPts val="0"/>
              </a:spcBef>
              <a:spcAft>
                <a:spcPts val="0"/>
              </a:spcAft>
              <a:buSzPts val="1800"/>
              <a:buChar char="●"/>
            </a:pPr>
            <a:r>
              <a:rPr lang="en" sz="1800"/>
              <a:t>Response time of authentication should take less than 5 seconds</a:t>
            </a:r>
            <a:endParaRPr sz="1800"/>
          </a:p>
          <a:p>
            <a:pPr indent="-342900" lvl="1" marL="914400" marR="0" rtl="0" algn="l">
              <a:lnSpc>
                <a:spcPct val="100000"/>
              </a:lnSpc>
              <a:spcBef>
                <a:spcPts val="0"/>
              </a:spcBef>
              <a:spcAft>
                <a:spcPts val="0"/>
              </a:spcAft>
              <a:buSzPts val="1800"/>
              <a:buChar char="○"/>
            </a:pPr>
            <a:r>
              <a:rPr lang="en" sz="1800"/>
              <a:t>User A attempts access and completes the authentication trace</a:t>
            </a:r>
            <a:endParaRPr sz="1800"/>
          </a:p>
          <a:p>
            <a:pPr indent="-342900" lvl="1" marL="914400" marR="0" rtl="0" algn="l">
              <a:lnSpc>
                <a:spcPct val="100000"/>
              </a:lnSpc>
              <a:spcBef>
                <a:spcPts val="0"/>
              </a:spcBef>
              <a:spcAft>
                <a:spcPts val="0"/>
              </a:spcAft>
              <a:buSzPts val="1800"/>
              <a:buChar char="○"/>
            </a:pPr>
            <a:r>
              <a:rPr lang="en" sz="1800"/>
              <a:t>Authentication process notifies result to user A in under 5 seconds</a:t>
            </a:r>
            <a:endParaRPr sz="1800"/>
          </a:p>
          <a:p>
            <a:pPr indent="0" lvl="0" marL="0" marR="0" rtl="0" algn="l">
              <a:lnSpc>
                <a:spcPct val="100000"/>
              </a:lnSpc>
              <a:spcBef>
                <a:spcPts val="0"/>
              </a:spcBef>
              <a:spcAft>
                <a:spcPts val="0"/>
              </a:spcAft>
              <a:buNone/>
            </a:pPr>
            <a:r>
              <a:t/>
            </a:r>
            <a:endParaRPr sz="1800"/>
          </a:p>
        </p:txBody>
      </p:sp>
      <p:sp>
        <p:nvSpPr>
          <p:cNvPr id="204" name="Google Shape;204;p33"/>
          <p:cNvSpPr txBox="1"/>
          <p:nvPr>
            <p:ph idx="2" type="title"/>
          </p:nvPr>
        </p:nvSpPr>
        <p:spPr>
          <a:xfrm>
            <a:off x="5863050" y="136400"/>
            <a:ext cx="31581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t>sdmay19-23: Mobile, Biometric Bitlocker</a:t>
            </a:r>
            <a:endParaRPr/>
          </a:p>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DevOps </a:t>
            </a:r>
            <a:endParaRPr/>
          </a:p>
        </p:txBody>
      </p:sp>
      <p:sp>
        <p:nvSpPr>
          <p:cNvPr id="210" name="Google Shape;210;p34"/>
          <p:cNvSpPr txBox="1"/>
          <p:nvPr/>
        </p:nvSpPr>
        <p:spPr>
          <a:xfrm>
            <a:off x="504075" y="1146425"/>
            <a:ext cx="8270700" cy="3701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1800"/>
              <a:t>Tests:</a:t>
            </a:r>
            <a:endParaRPr sz="1800"/>
          </a:p>
          <a:p>
            <a:pPr indent="-342900" lvl="0" marL="457200" marR="0" rtl="0" algn="l">
              <a:lnSpc>
                <a:spcPct val="100000"/>
              </a:lnSpc>
              <a:spcBef>
                <a:spcPts val="0"/>
              </a:spcBef>
              <a:spcAft>
                <a:spcPts val="0"/>
              </a:spcAft>
              <a:buSzPts val="1800"/>
              <a:buChar char="●"/>
            </a:pPr>
            <a:r>
              <a:rPr lang="en" sz="1800"/>
              <a:t>Pull Requests</a:t>
            </a:r>
            <a:endParaRPr sz="1800"/>
          </a:p>
          <a:p>
            <a:pPr indent="-342900" lvl="0" marL="457200" marR="0" rtl="0" algn="l">
              <a:lnSpc>
                <a:spcPct val="100000"/>
              </a:lnSpc>
              <a:spcBef>
                <a:spcPts val="0"/>
              </a:spcBef>
              <a:spcAft>
                <a:spcPts val="0"/>
              </a:spcAft>
              <a:buSzPts val="1800"/>
              <a:buChar char="●"/>
            </a:pPr>
            <a:r>
              <a:rPr lang="en" sz="1800"/>
              <a:t>Merges to master</a:t>
            </a:r>
            <a:endParaRPr sz="1800"/>
          </a:p>
          <a:p>
            <a:pPr indent="0" lvl="0" marL="457200" marR="0" rtl="0" algn="l">
              <a:lnSpc>
                <a:spcPct val="100000"/>
              </a:lnSpc>
              <a:spcBef>
                <a:spcPts val="0"/>
              </a:spcBef>
              <a:spcAft>
                <a:spcPts val="0"/>
              </a:spcAft>
              <a:buNone/>
            </a:pPr>
            <a:r>
              <a:t/>
            </a:r>
            <a:endParaRPr sz="1800"/>
          </a:p>
          <a:p>
            <a:pPr indent="0" lvl="0" marL="0" marR="0" rtl="0" algn="l">
              <a:lnSpc>
                <a:spcPct val="100000"/>
              </a:lnSpc>
              <a:spcBef>
                <a:spcPts val="0"/>
              </a:spcBef>
              <a:spcAft>
                <a:spcPts val="0"/>
              </a:spcAft>
              <a:buNone/>
            </a:pPr>
            <a:r>
              <a:rPr lang="en" sz="1800">
                <a:solidFill>
                  <a:schemeClr val="dk1"/>
                </a:solidFill>
              </a:rPr>
              <a:t>Builds</a:t>
            </a:r>
            <a:r>
              <a:rPr lang="en" sz="1800"/>
              <a:t>:</a:t>
            </a:r>
            <a:endParaRPr sz="1800"/>
          </a:p>
          <a:p>
            <a:pPr indent="-342900" lvl="0" marL="457200" marR="0" rtl="0" algn="l">
              <a:lnSpc>
                <a:spcPct val="100000"/>
              </a:lnSpc>
              <a:spcBef>
                <a:spcPts val="0"/>
              </a:spcBef>
              <a:spcAft>
                <a:spcPts val="0"/>
              </a:spcAft>
              <a:buSzPts val="1800"/>
              <a:buChar char="●"/>
            </a:pPr>
            <a:r>
              <a:rPr lang="en" sz="1800"/>
              <a:t>JAR (PUF)</a:t>
            </a:r>
            <a:endParaRPr sz="1800"/>
          </a:p>
          <a:p>
            <a:pPr indent="-342900" lvl="0" marL="457200" marR="0" rtl="0" algn="l">
              <a:lnSpc>
                <a:spcPct val="100000"/>
              </a:lnSpc>
              <a:spcBef>
                <a:spcPts val="0"/>
              </a:spcBef>
              <a:spcAft>
                <a:spcPts val="0"/>
              </a:spcAft>
              <a:buSzPts val="1800"/>
              <a:buChar char="●"/>
            </a:pPr>
            <a:r>
              <a:rPr lang="en" sz="1800"/>
              <a:t>APK (App)</a:t>
            </a:r>
            <a:endParaRPr sz="1800"/>
          </a:p>
          <a:p>
            <a:pPr indent="0" lvl="0" marL="0" marR="0" rtl="0" algn="l">
              <a:lnSpc>
                <a:spcPct val="100000"/>
              </a:lnSpc>
              <a:spcBef>
                <a:spcPts val="0"/>
              </a:spcBef>
              <a:spcAft>
                <a:spcPts val="0"/>
              </a:spcAft>
              <a:buNone/>
            </a:pPr>
            <a:r>
              <a:rPr lang="en" sz="1800"/>
              <a:t> </a:t>
            </a:r>
            <a:endParaRPr sz="1800"/>
          </a:p>
          <a:p>
            <a:pPr indent="0" lvl="0" marL="0" rtl="0" algn="l">
              <a:spcBef>
                <a:spcPts val="0"/>
              </a:spcBef>
              <a:spcAft>
                <a:spcPts val="0"/>
              </a:spcAft>
              <a:buClr>
                <a:srgbClr val="000000"/>
              </a:buClr>
              <a:buSzPts val="1100"/>
              <a:buFont typeface="Arial"/>
              <a:buNone/>
            </a:pPr>
            <a:r>
              <a:rPr lang="en" sz="1800">
                <a:solidFill>
                  <a:schemeClr val="dk1"/>
                </a:solidFill>
              </a:rPr>
              <a:t>Deployments:</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Google Play Store</a:t>
            </a:r>
            <a:endParaRPr sz="1800"/>
          </a:p>
        </p:txBody>
      </p:sp>
      <p:sp>
        <p:nvSpPr>
          <p:cNvPr id="211" name="Google Shape;211;p34"/>
          <p:cNvSpPr txBox="1"/>
          <p:nvPr>
            <p:ph idx="2" type="title"/>
          </p:nvPr>
        </p:nvSpPr>
        <p:spPr>
          <a:xfrm>
            <a:off x="5863050" y="136400"/>
            <a:ext cx="31581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t>sdmay19-23: Mobile, Biometric Bitlocker</a:t>
            </a:r>
            <a:endParaRPr/>
          </a:p>
          <a:p>
            <a:pPr indent="0" lvl="0" marL="0" rtl="0" algn="l">
              <a:spcBef>
                <a:spcPts val="0"/>
              </a:spcBef>
              <a:spcAft>
                <a:spcPts val="0"/>
              </a:spcAft>
              <a:buNone/>
            </a:pPr>
            <a:r>
              <a:t/>
            </a:r>
            <a:endParaRPr/>
          </a:p>
        </p:txBody>
      </p:sp>
      <p:pic>
        <p:nvPicPr>
          <p:cNvPr id="212" name="Google Shape;212;p34"/>
          <p:cNvPicPr preferRelativeResize="0"/>
          <p:nvPr/>
        </p:nvPicPr>
        <p:blipFill>
          <a:blip r:embed="rId3">
            <a:alphaModFix/>
          </a:blip>
          <a:stretch>
            <a:fillRect/>
          </a:stretch>
        </p:blipFill>
        <p:spPr>
          <a:xfrm>
            <a:off x="3065950" y="1146425"/>
            <a:ext cx="5708827" cy="3155176"/>
          </a:xfrm>
          <a:prstGeom prst="rect">
            <a:avLst/>
          </a:prstGeom>
          <a:noFill/>
          <a:ln>
            <a:noFill/>
          </a:ln>
        </p:spPr>
      </p:pic>
      <p:sp>
        <p:nvSpPr>
          <p:cNvPr id="213" name="Google Shape;213;p34"/>
          <p:cNvSpPr txBox="1"/>
          <p:nvPr/>
        </p:nvSpPr>
        <p:spPr>
          <a:xfrm>
            <a:off x="4159725" y="4345625"/>
            <a:ext cx="4035900" cy="29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t>Source: </a:t>
            </a:r>
            <a:r>
              <a:rPr lang="en" sz="1000" u="sng">
                <a:solidFill>
                  <a:schemeClr val="hlink"/>
                </a:solidFill>
                <a:hlinkClick r:id="rId4"/>
              </a:rPr>
              <a:t>https://www.testingexcellence.com/testing-in-devops/</a:t>
            </a:r>
            <a:r>
              <a:rPr lang="en" sz="1000"/>
              <a:t> </a:t>
            </a:r>
            <a:endParaRPr sz="10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Modeling and </a:t>
            </a:r>
            <a:r>
              <a:rPr lang="en"/>
              <a:t>Simulation</a:t>
            </a:r>
            <a:endParaRPr/>
          </a:p>
        </p:txBody>
      </p:sp>
      <p:pic>
        <p:nvPicPr>
          <p:cNvPr id="219" name="Google Shape;219;p35"/>
          <p:cNvPicPr preferRelativeResize="0"/>
          <p:nvPr/>
        </p:nvPicPr>
        <p:blipFill>
          <a:blip r:embed="rId3">
            <a:alphaModFix/>
          </a:blip>
          <a:stretch>
            <a:fillRect/>
          </a:stretch>
        </p:blipFill>
        <p:spPr>
          <a:xfrm>
            <a:off x="3959750" y="1170125"/>
            <a:ext cx="2000250" cy="3571875"/>
          </a:xfrm>
          <a:prstGeom prst="rect">
            <a:avLst/>
          </a:prstGeom>
          <a:noFill/>
          <a:ln>
            <a:noFill/>
          </a:ln>
        </p:spPr>
      </p:pic>
      <p:pic>
        <p:nvPicPr>
          <p:cNvPr id="220" name="Google Shape;220;p35"/>
          <p:cNvPicPr preferRelativeResize="0"/>
          <p:nvPr/>
        </p:nvPicPr>
        <p:blipFill>
          <a:blip r:embed="rId4">
            <a:alphaModFix/>
          </a:blip>
          <a:stretch>
            <a:fillRect/>
          </a:stretch>
        </p:blipFill>
        <p:spPr>
          <a:xfrm>
            <a:off x="6361600" y="1170125"/>
            <a:ext cx="2000250" cy="3571875"/>
          </a:xfrm>
          <a:prstGeom prst="rect">
            <a:avLst/>
          </a:prstGeom>
          <a:noFill/>
          <a:ln>
            <a:noFill/>
          </a:ln>
        </p:spPr>
      </p:pic>
      <p:sp>
        <p:nvSpPr>
          <p:cNvPr id="221" name="Google Shape;221;p35"/>
          <p:cNvSpPr txBox="1"/>
          <p:nvPr/>
        </p:nvSpPr>
        <p:spPr>
          <a:xfrm>
            <a:off x="438600" y="1174225"/>
            <a:ext cx="3219600" cy="35718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Android Studio provides an emulator, but it comes with limitations</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342900" lvl="0" marL="457200" rtl="0" algn="l">
              <a:spcBef>
                <a:spcPts val="0"/>
              </a:spcBef>
              <a:spcAft>
                <a:spcPts val="0"/>
              </a:spcAft>
              <a:buSzPts val="1800"/>
              <a:buChar char="●"/>
            </a:pPr>
            <a:r>
              <a:rPr lang="en" sz="1800"/>
              <a:t>Physical devices allow for collection of empirical and meaningful data</a:t>
            </a:r>
            <a:endParaRPr sz="1800"/>
          </a:p>
        </p:txBody>
      </p:sp>
      <p:sp>
        <p:nvSpPr>
          <p:cNvPr id="222" name="Google Shape;222;p35"/>
          <p:cNvSpPr txBox="1"/>
          <p:nvPr>
            <p:ph idx="2" type="title"/>
          </p:nvPr>
        </p:nvSpPr>
        <p:spPr>
          <a:xfrm>
            <a:off x="5863050" y="136400"/>
            <a:ext cx="31581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t>sdmay19-23: Mobile, Biometric Bitlocker</a:t>
            </a:r>
            <a:endParaRPr/>
          </a:p>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Prototype</a:t>
            </a:r>
            <a:endParaRPr/>
          </a:p>
        </p:txBody>
      </p:sp>
      <p:sp>
        <p:nvSpPr>
          <p:cNvPr id="228" name="Google Shape;228;p36"/>
          <p:cNvSpPr txBox="1"/>
          <p:nvPr>
            <p:ph idx="2" type="title"/>
          </p:nvPr>
        </p:nvSpPr>
        <p:spPr>
          <a:xfrm>
            <a:off x="5863050" y="136400"/>
            <a:ext cx="31581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t>sdmay19-23: Mobile, Biometric Bitlocker</a:t>
            </a:r>
            <a:endParaRPr/>
          </a:p>
          <a:p>
            <a:pPr indent="0" lvl="0" marL="0" rtl="0" algn="l">
              <a:spcBef>
                <a:spcPts val="0"/>
              </a:spcBef>
              <a:spcAft>
                <a:spcPts val="0"/>
              </a:spcAft>
              <a:buNone/>
            </a:pPr>
            <a:r>
              <a:t/>
            </a:r>
            <a:endParaRPr/>
          </a:p>
        </p:txBody>
      </p:sp>
      <p:pic>
        <p:nvPicPr>
          <p:cNvPr id="229" name="Google Shape;229;p36" title="PUF.mp4">
            <a:hlinkClick r:id="rId3"/>
          </p:cNvPr>
          <p:cNvPicPr preferRelativeResize="0"/>
          <p:nvPr/>
        </p:nvPicPr>
        <p:blipFill>
          <a:blip r:embed="rId4">
            <a:alphaModFix/>
          </a:blip>
          <a:stretch>
            <a:fillRect/>
          </a:stretch>
        </p:blipFill>
        <p:spPr>
          <a:xfrm>
            <a:off x="2067675" y="1104400"/>
            <a:ext cx="5008650" cy="37564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p37"/>
          <p:cNvSpPr txBox="1"/>
          <p:nvPr>
            <p:ph type="title"/>
          </p:nvPr>
        </p:nvSpPr>
        <p:spPr>
          <a:xfrm>
            <a:off x="311700" y="1988550"/>
            <a:ext cx="8520600" cy="116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5400"/>
              <a:t>Conclusion</a:t>
            </a:r>
            <a:endParaRPr sz="5400"/>
          </a:p>
        </p:txBody>
      </p:sp>
      <p:sp>
        <p:nvSpPr>
          <p:cNvPr id="235" name="Google Shape;235;p37"/>
          <p:cNvSpPr txBox="1"/>
          <p:nvPr/>
        </p:nvSpPr>
        <p:spPr>
          <a:xfrm>
            <a:off x="1003500" y="1123725"/>
            <a:ext cx="7137000" cy="65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236" name="Google Shape;236;p37"/>
          <p:cNvSpPr txBox="1"/>
          <p:nvPr>
            <p:ph idx="2" type="title"/>
          </p:nvPr>
        </p:nvSpPr>
        <p:spPr>
          <a:xfrm>
            <a:off x="5863050" y="136400"/>
            <a:ext cx="31581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t>sdmay19-23: Mobile, Biometric Bitlocker</a:t>
            </a:r>
            <a:endParaRPr/>
          </a:p>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Current Project Status </a:t>
            </a:r>
            <a:endParaRPr/>
          </a:p>
        </p:txBody>
      </p:sp>
      <p:sp>
        <p:nvSpPr>
          <p:cNvPr id="242" name="Google Shape;242;p38"/>
          <p:cNvSpPr txBox="1"/>
          <p:nvPr>
            <p:ph idx="2" type="title"/>
          </p:nvPr>
        </p:nvSpPr>
        <p:spPr>
          <a:xfrm>
            <a:off x="5863050" y="136400"/>
            <a:ext cx="31581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t>sdmay19-23: Mobile, Biometric Bitlocker</a:t>
            </a:r>
            <a:endParaRPr/>
          </a:p>
          <a:p>
            <a:pPr indent="0" lvl="0" marL="0" rtl="0" algn="l">
              <a:spcBef>
                <a:spcPts val="0"/>
              </a:spcBef>
              <a:spcAft>
                <a:spcPts val="0"/>
              </a:spcAft>
              <a:buClr>
                <a:srgbClr val="000000"/>
              </a:buClr>
              <a:buSzPts val="1100"/>
              <a:buFont typeface="Arial"/>
              <a:buNone/>
            </a:pPr>
            <a:r>
              <a:t/>
            </a:r>
            <a:endParaRPr/>
          </a:p>
          <a:p>
            <a:pPr indent="0" lvl="0" marL="0" rtl="0" algn="l">
              <a:spcBef>
                <a:spcPts val="0"/>
              </a:spcBef>
              <a:spcAft>
                <a:spcPts val="0"/>
              </a:spcAft>
              <a:buNone/>
            </a:pPr>
            <a:r>
              <a:t/>
            </a:r>
            <a:endParaRPr/>
          </a:p>
        </p:txBody>
      </p:sp>
      <p:sp>
        <p:nvSpPr>
          <p:cNvPr id="243" name="Google Shape;243;p38"/>
          <p:cNvSpPr txBox="1"/>
          <p:nvPr/>
        </p:nvSpPr>
        <p:spPr>
          <a:xfrm>
            <a:off x="432050" y="1205275"/>
            <a:ext cx="8486700" cy="370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t>Completed Milestones </a:t>
            </a:r>
            <a:endParaRPr sz="2400"/>
          </a:p>
          <a:p>
            <a:pPr indent="-381000" lvl="0" marL="914400" rtl="0" algn="l">
              <a:spcBef>
                <a:spcPts val="0"/>
              </a:spcBef>
              <a:spcAft>
                <a:spcPts val="0"/>
              </a:spcAft>
              <a:buSzPts val="2400"/>
              <a:buChar char="●"/>
            </a:pPr>
            <a:r>
              <a:rPr lang="en" sz="2400"/>
              <a:t>Completed PUF research </a:t>
            </a:r>
            <a:endParaRPr sz="2400"/>
          </a:p>
          <a:p>
            <a:pPr indent="-381000" lvl="0" marL="914400" rtl="0" algn="l">
              <a:spcBef>
                <a:spcPts val="0"/>
              </a:spcBef>
              <a:spcAft>
                <a:spcPts val="0"/>
              </a:spcAft>
              <a:buSzPts val="2400"/>
              <a:buChar char="●"/>
            </a:pPr>
            <a:r>
              <a:rPr lang="en" sz="2400"/>
              <a:t>Completed i</a:t>
            </a:r>
            <a:r>
              <a:rPr lang="en" sz="2400"/>
              <a:t>nitial</a:t>
            </a:r>
            <a:r>
              <a:rPr lang="en" sz="2400"/>
              <a:t> design of </a:t>
            </a:r>
            <a:r>
              <a:rPr lang="en" sz="2400"/>
              <a:t>project</a:t>
            </a:r>
            <a:r>
              <a:rPr lang="en" sz="2400"/>
              <a:t> </a:t>
            </a:r>
            <a:endParaRPr sz="2400"/>
          </a:p>
          <a:p>
            <a:pPr indent="-381000" lvl="0" marL="914400" rtl="0" algn="l">
              <a:spcBef>
                <a:spcPts val="0"/>
              </a:spcBef>
              <a:spcAft>
                <a:spcPts val="0"/>
              </a:spcAft>
              <a:buSzPts val="2400"/>
              <a:buChar char="●"/>
            </a:pPr>
            <a:r>
              <a:rPr lang="en" sz="2400"/>
              <a:t>Eliminated extra code from PUF </a:t>
            </a:r>
            <a:endParaRPr sz="2400"/>
          </a:p>
          <a:p>
            <a:pPr indent="-381000" lvl="0" marL="914400" rtl="0" algn="l">
              <a:spcBef>
                <a:spcPts val="0"/>
              </a:spcBef>
              <a:spcAft>
                <a:spcPts val="0"/>
              </a:spcAft>
              <a:buSzPts val="2400"/>
              <a:buChar char="●"/>
            </a:pPr>
            <a:r>
              <a:rPr lang="en" sz="2400"/>
              <a:t>Integrated PUF into an </a:t>
            </a:r>
            <a:r>
              <a:rPr lang="en" sz="2400"/>
              <a:t>application</a:t>
            </a:r>
            <a:r>
              <a:rPr lang="en" sz="2400"/>
              <a:t> design</a:t>
            </a:r>
            <a:endParaRPr sz="2400"/>
          </a:p>
          <a:p>
            <a:pPr indent="0" lvl="0" marL="45720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did we do?</a:t>
            </a:r>
            <a:endParaRPr/>
          </a:p>
        </p:txBody>
      </p:sp>
      <p:sp>
        <p:nvSpPr>
          <p:cNvPr id="249" name="Google Shape;249;p39"/>
          <p:cNvSpPr txBox="1"/>
          <p:nvPr>
            <p:ph idx="2" type="title"/>
          </p:nvPr>
        </p:nvSpPr>
        <p:spPr>
          <a:xfrm>
            <a:off x="5863050" y="136400"/>
            <a:ext cx="31581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t>sdmay19-23: Mobile, Biometric Bitlocker</a:t>
            </a:r>
            <a:endParaRPr/>
          </a:p>
          <a:p>
            <a:pPr indent="0" lvl="0" marL="0" rtl="0" algn="l">
              <a:spcBef>
                <a:spcPts val="0"/>
              </a:spcBef>
              <a:spcAft>
                <a:spcPts val="0"/>
              </a:spcAft>
              <a:buClr>
                <a:srgbClr val="000000"/>
              </a:buClr>
              <a:buSzPts val="1100"/>
              <a:buFont typeface="Arial"/>
              <a:buNone/>
            </a:pPr>
            <a:r>
              <a:t/>
            </a:r>
            <a:endParaRPr/>
          </a:p>
          <a:p>
            <a:pPr indent="0" lvl="0" marL="0" rtl="0" algn="l">
              <a:spcBef>
                <a:spcPts val="0"/>
              </a:spcBef>
              <a:spcAft>
                <a:spcPts val="0"/>
              </a:spcAft>
              <a:buNone/>
            </a:pPr>
            <a:r>
              <a:t/>
            </a:r>
            <a:endParaRPr/>
          </a:p>
        </p:txBody>
      </p:sp>
      <p:sp>
        <p:nvSpPr>
          <p:cNvPr id="250" name="Google Shape;250;p39"/>
          <p:cNvSpPr txBox="1"/>
          <p:nvPr/>
        </p:nvSpPr>
        <p:spPr>
          <a:xfrm>
            <a:off x="560250" y="1156500"/>
            <a:ext cx="8272200" cy="37017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Yousef Al-Absi /</a:t>
            </a:r>
            <a:r>
              <a:rPr lang="en">
                <a:solidFill>
                  <a:schemeClr val="dk1"/>
                </a:solidFill>
              </a:rPr>
              <a:t> DevOps</a:t>
            </a:r>
            <a:endParaRPr/>
          </a:p>
          <a:p>
            <a:pPr indent="-317500" lvl="1" marL="914400" rtl="0" algn="l">
              <a:spcBef>
                <a:spcPts val="0"/>
              </a:spcBef>
              <a:spcAft>
                <a:spcPts val="0"/>
              </a:spcAft>
              <a:buSzPts val="1400"/>
              <a:buChar char="○"/>
            </a:pPr>
            <a:r>
              <a:rPr lang="en"/>
              <a:t>Understanding Gradle, PUF issues, DevOps</a:t>
            </a:r>
            <a:endParaRPr/>
          </a:p>
          <a:p>
            <a:pPr indent="0" lvl="0" marL="914400" rtl="0" algn="l">
              <a:spcBef>
                <a:spcPts val="0"/>
              </a:spcBef>
              <a:spcAft>
                <a:spcPts val="0"/>
              </a:spcAft>
              <a:buNone/>
            </a:pPr>
            <a:r>
              <a:t/>
            </a:r>
            <a:endParaRPr/>
          </a:p>
          <a:p>
            <a:pPr indent="-317500" lvl="0" marL="457200" rtl="0" algn="l">
              <a:spcBef>
                <a:spcPts val="0"/>
              </a:spcBef>
              <a:spcAft>
                <a:spcPts val="0"/>
              </a:spcAft>
              <a:buSzPts val="1400"/>
              <a:buChar char="●"/>
            </a:pPr>
            <a:r>
              <a:rPr lang="en"/>
              <a:t>Cole Alward / </a:t>
            </a:r>
            <a:r>
              <a:rPr lang="en">
                <a:solidFill>
                  <a:schemeClr val="dk1"/>
                </a:solidFill>
              </a:rPr>
              <a:t>Scrum Board Master </a:t>
            </a:r>
            <a:endParaRPr/>
          </a:p>
          <a:p>
            <a:pPr indent="-317500" lvl="1" marL="914400" rtl="0" algn="l">
              <a:spcBef>
                <a:spcPts val="0"/>
              </a:spcBef>
              <a:spcAft>
                <a:spcPts val="0"/>
              </a:spcAft>
              <a:buSzPts val="1400"/>
              <a:buChar char="○"/>
            </a:pPr>
            <a:r>
              <a:rPr lang="en"/>
              <a:t>PUF issues, application integration, ticket flow</a:t>
            </a:r>
            <a:endParaRPr/>
          </a:p>
          <a:p>
            <a:pPr indent="0" lvl="0" marL="914400" rtl="0" algn="l">
              <a:spcBef>
                <a:spcPts val="0"/>
              </a:spcBef>
              <a:spcAft>
                <a:spcPts val="0"/>
              </a:spcAft>
              <a:buNone/>
            </a:pPr>
            <a:r>
              <a:t/>
            </a:r>
            <a:endParaRPr/>
          </a:p>
          <a:p>
            <a:pPr indent="-317500" lvl="0" marL="457200" rtl="0" algn="l">
              <a:spcBef>
                <a:spcPts val="0"/>
              </a:spcBef>
              <a:spcAft>
                <a:spcPts val="0"/>
              </a:spcAft>
              <a:buSzPts val="1400"/>
              <a:buChar char="●"/>
            </a:pPr>
            <a:r>
              <a:rPr lang="en"/>
              <a:t>Morgan Anderson / </a:t>
            </a:r>
            <a:r>
              <a:rPr lang="en">
                <a:solidFill>
                  <a:schemeClr val="dk1"/>
                </a:solidFill>
              </a:rPr>
              <a:t>Scribe </a:t>
            </a:r>
            <a:endParaRPr/>
          </a:p>
          <a:p>
            <a:pPr indent="-317500" lvl="1" marL="914400" rtl="0" algn="l">
              <a:spcBef>
                <a:spcPts val="0"/>
              </a:spcBef>
              <a:spcAft>
                <a:spcPts val="0"/>
              </a:spcAft>
              <a:buSzPts val="1400"/>
              <a:buChar char="○"/>
            </a:pPr>
            <a:r>
              <a:rPr lang="en"/>
              <a:t>Application integration, UI design, meeting notes</a:t>
            </a:r>
            <a:endParaRPr/>
          </a:p>
          <a:p>
            <a:pPr indent="0" lvl="0" marL="914400" rtl="0" algn="l">
              <a:spcBef>
                <a:spcPts val="0"/>
              </a:spcBef>
              <a:spcAft>
                <a:spcPts val="0"/>
              </a:spcAft>
              <a:buNone/>
            </a:pPr>
            <a:r>
              <a:t/>
            </a:r>
            <a:endParaRPr/>
          </a:p>
          <a:p>
            <a:pPr indent="-317500" lvl="0" marL="457200" rtl="0" algn="l">
              <a:spcBef>
                <a:spcPts val="0"/>
              </a:spcBef>
              <a:spcAft>
                <a:spcPts val="0"/>
              </a:spcAft>
              <a:buSzPts val="1400"/>
              <a:buChar char="●"/>
            </a:pPr>
            <a:r>
              <a:rPr lang="en"/>
              <a:t>Larisa Andrews / </a:t>
            </a:r>
            <a:r>
              <a:rPr lang="en">
                <a:solidFill>
                  <a:schemeClr val="dk1"/>
                </a:solidFill>
              </a:rPr>
              <a:t>Scrum Master</a:t>
            </a:r>
            <a:endParaRPr/>
          </a:p>
          <a:p>
            <a:pPr indent="-317500" lvl="1" marL="914400" rtl="0" algn="l">
              <a:spcBef>
                <a:spcPts val="0"/>
              </a:spcBef>
              <a:spcAft>
                <a:spcPts val="0"/>
              </a:spcAft>
              <a:buSzPts val="1400"/>
              <a:buChar char="○"/>
            </a:pPr>
            <a:r>
              <a:rPr lang="en"/>
              <a:t>Leading meetings, PUF issues</a:t>
            </a:r>
            <a:endParaRPr/>
          </a:p>
          <a:p>
            <a:pPr indent="0" lvl="0" marL="914400" rtl="0" algn="l">
              <a:spcBef>
                <a:spcPts val="0"/>
              </a:spcBef>
              <a:spcAft>
                <a:spcPts val="0"/>
              </a:spcAft>
              <a:buNone/>
            </a:pPr>
            <a:r>
              <a:t/>
            </a:r>
            <a:endParaRPr/>
          </a:p>
          <a:p>
            <a:pPr indent="-317500" lvl="0" marL="457200" rtl="0" algn="l">
              <a:spcBef>
                <a:spcPts val="0"/>
              </a:spcBef>
              <a:spcAft>
                <a:spcPts val="0"/>
              </a:spcAft>
              <a:buSzPts val="1400"/>
              <a:buChar char="●"/>
            </a:pPr>
            <a:r>
              <a:rPr lang="en"/>
              <a:t>Ammar Khan / </a:t>
            </a:r>
            <a:r>
              <a:rPr lang="en">
                <a:solidFill>
                  <a:schemeClr val="dk1"/>
                </a:solidFill>
              </a:rPr>
              <a:t>Product Owner</a:t>
            </a:r>
            <a:endParaRPr/>
          </a:p>
          <a:p>
            <a:pPr indent="-317500" lvl="1" marL="914400" rtl="0" algn="l">
              <a:spcBef>
                <a:spcPts val="0"/>
              </a:spcBef>
              <a:spcAft>
                <a:spcPts val="0"/>
              </a:spcAft>
              <a:buSzPts val="1400"/>
              <a:buChar char="○"/>
            </a:pPr>
            <a:r>
              <a:rPr lang="en"/>
              <a:t>Interacting with client, PUF issues</a:t>
            </a:r>
            <a:endParaRPr/>
          </a:p>
          <a:p>
            <a:pPr indent="0" lvl="0" marL="914400" rtl="0" algn="l">
              <a:spcBef>
                <a:spcPts val="0"/>
              </a:spcBef>
              <a:spcAft>
                <a:spcPts val="0"/>
              </a:spcAft>
              <a:buNone/>
            </a:pPr>
            <a:r>
              <a:t/>
            </a:r>
            <a:endParaRPr/>
          </a:p>
          <a:p>
            <a:pPr indent="-317500" lvl="0" marL="457200" rtl="0" algn="l">
              <a:spcBef>
                <a:spcPts val="0"/>
              </a:spcBef>
              <a:spcAft>
                <a:spcPts val="0"/>
              </a:spcAft>
              <a:buSzPts val="1400"/>
              <a:buChar char="●"/>
            </a:pPr>
            <a:r>
              <a:rPr lang="en"/>
              <a:t>Justin Kuhn Testing Engineer</a:t>
            </a:r>
            <a:endParaRPr/>
          </a:p>
          <a:p>
            <a:pPr indent="-317500" lvl="1" marL="914400" rtl="0" algn="l">
              <a:spcBef>
                <a:spcPts val="0"/>
              </a:spcBef>
              <a:spcAft>
                <a:spcPts val="0"/>
              </a:spcAft>
              <a:buSzPts val="1400"/>
              <a:buChar char="○"/>
            </a:pPr>
            <a:r>
              <a:rPr lang="en"/>
              <a:t>Developing test plan, test integration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Plans for Next Semester</a:t>
            </a:r>
            <a:endParaRPr/>
          </a:p>
        </p:txBody>
      </p:sp>
      <p:sp>
        <p:nvSpPr>
          <p:cNvPr id="256" name="Google Shape;256;p40"/>
          <p:cNvSpPr txBox="1"/>
          <p:nvPr>
            <p:ph idx="2" type="title"/>
          </p:nvPr>
        </p:nvSpPr>
        <p:spPr>
          <a:xfrm>
            <a:off x="5863050" y="136400"/>
            <a:ext cx="31581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t>sdmay19-23: Mobile, Biometric Bitlocker</a:t>
            </a:r>
            <a:endParaRPr/>
          </a:p>
          <a:p>
            <a:pPr indent="0" lvl="0" marL="0" rtl="0" algn="l">
              <a:spcBef>
                <a:spcPts val="0"/>
              </a:spcBef>
              <a:spcAft>
                <a:spcPts val="0"/>
              </a:spcAft>
              <a:buClr>
                <a:srgbClr val="000000"/>
              </a:buClr>
              <a:buSzPts val="1100"/>
              <a:buFont typeface="Arial"/>
              <a:buNone/>
            </a:pPr>
            <a:r>
              <a:t/>
            </a:r>
            <a:endParaRPr/>
          </a:p>
          <a:p>
            <a:pPr indent="0" lvl="0" marL="0" rtl="0" algn="l">
              <a:spcBef>
                <a:spcPts val="0"/>
              </a:spcBef>
              <a:spcAft>
                <a:spcPts val="0"/>
              </a:spcAft>
              <a:buNone/>
            </a:pPr>
            <a:r>
              <a:t/>
            </a:r>
            <a:endParaRPr/>
          </a:p>
        </p:txBody>
      </p:sp>
      <p:sp>
        <p:nvSpPr>
          <p:cNvPr id="257" name="Google Shape;257;p40"/>
          <p:cNvSpPr txBox="1"/>
          <p:nvPr/>
        </p:nvSpPr>
        <p:spPr>
          <a:xfrm>
            <a:off x="480200" y="1056450"/>
            <a:ext cx="8183700" cy="376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sz="2400">
                <a:solidFill>
                  <a:schemeClr val="dk1"/>
                </a:solidFill>
              </a:rPr>
              <a:t>Milestones Started </a:t>
            </a:r>
            <a:endParaRPr sz="2400">
              <a:solidFill>
                <a:schemeClr val="dk1"/>
              </a:solidFill>
            </a:endParaRPr>
          </a:p>
          <a:p>
            <a:pPr indent="-381000" lvl="0" marL="914400" rtl="0" algn="l">
              <a:spcBef>
                <a:spcPts val="0"/>
              </a:spcBef>
              <a:spcAft>
                <a:spcPts val="0"/>
              </a:spcAft>
              <a:buClr>
                <a:schemeClr val="dk1"/>
              </a:buClr>
              <a:buSzPts val="2400"/>
              <a:buChar char="●"/>
            </a:pPr>
            <a:r>
              <a:rPr lang="en" sz="2400">
                <a:solidFill>
                  <a:schemeClr val="dk1"/>
                </a:solidFill>
              </a:rPr>
              <a:t>Fix bugs found in PUF</a:t>
            </a:r>
            <a:endParaRPr sz="2400">
              <a:solidFill>
                <a:schemeClr val="dk1"/>
              </a:solidFill>
            </a:endParaRPr>
          </a:p>
          <a:p>
            <a:pPr indent="-381000" lvl="0" marL="914400" rtl="0" algn="l">
              <a:spcBef>
                <a:spcPts val="0"/>
              </a:spcBef>
              <a:spcAft>
                <a:spcPts val="0"/>
              </a:spcAft>
              <a:buClr>
                <a:schemeClr val="dk1"/>
              </a:buClr>
              <a:buSzPts val="2400"/>
              <a:buChar char="●"/>
            </a:pPr>
            <a:r>
              <a:rPr lang="en" sz="2400">
                <a:solidFill>
                  <a:schemeClr val="dk1"/>
                </a:solidFill>
              </a:rPr>
              <a:t>Implement application encryption</a:t>
            </a:r>
            <a:endParaRPr sz="2400">
              <a:solidFill>
                <a:schemeClr val="dk1"/>
              </a:solidFill>
            </a:endParaRPr>
          </a:p>
          <a:p>
            <a:pPr indent="0" lvl="0" marL="0" rtl="0" algn="l">
              <a:spcBef>
                <a:spcPts val="0"/>
              </a:spcBef>
              <a:spcAft>
                <a:spcPts val="0"/>
              </a:spcAft>
              <a:buClr>
                <a:schemeClr val="dk1"/>
              </a:buClr>
              <a:buSzPts val="1100"/>
              <a:buFont typeface="Arial"/>
              <a:buNone/>
            </a:pPr>
            <a:r>
              <a:t/>
            </a:r>
            <a:endParaRPr sz="2400">
              <a:solidFill>
                <a:schemeClr val="dk1"/>
              </a:solidFill>
            </a:endParaRPr>
          </a:p>
          <a:p>
            <a:pPr indent="0" lvl="0" marL="0" rtl="0" algn="l">
              <a:spcBef>
                <a:spcPts val="0"/>
              </a:spcBef>
              <a:spcAft>
                <a:spcPts val="0"/>
              </a:spcAft>
              <a:buClr>
                <a:schemeClr val="dk1"/>
              </a:buClr>
              <a:buSzPts val="1100"/>
              <a:buFont typeface="Arial"/>
              <a:buNone/>
            </a:pPr>
            <a:r>
              <a:rPr lang="en" sz="2400">
                <a:solidFill>
                  <a:schemeClr val="dk1"/>
                </a:solidFill>
              </a:rPr>
              <a:t>Milestones to be done</a:t>
            </a:r>
            <a:endParaRPr sz="2400">
              <a:solidFill>
                <a:schemeClr val="dk1"/>
              </a:solidFill>
            </a:endParaRPr>
          </a:p>
          <a:p>
            <a:pPr indent="-381000" lvl="0" marL="914400" rtl="0" algn="l">
              <a:spcBef>
                <a:spcPts val="0"/>
              </a:spcBef>
              <a:spcAft>
                <a:spcPts val="0"/>
              </a:spcAft>
              <a:buClr>
                <a:schemeClr val="dk1"/>
              </a:buClr>
              <a:buSzPts val="2400"/>
              <a:buChar char="●"/>
            </a:pPr>
            <a:r>
              <a:rPr lang="en" sz="2400">
                <a:solidFill>
                  <a:schemeClr val="dk1"/>
                </a:solidFill>
              </a:rPr>
              <a:t>Implement kernel level encryption </a:t>
            </a:r>
            <a:endParaRPr sz="2400">
              <a:solidFill>
                <a:schemeClr val="dk1"/>
              </a:solidFill>
            </a:endParaRPr>
          </a:p>
          <a:p>
            <a:pPr indent="-381000" lvl="0" marL="914400" rtl="0" algn="l">
              <a:spcBef>
                <a:spcPts val="0"/>
              </a:spcBef>
              <a:spcAft>
                <a:spcPts val="0"/>
              </a:spcAft>
              <a:buClr>
                <a:schemeClr val="dk1"/>
              </a:buClr>
              <a:buSzPts val="2400"/>
              <a:buChar char="●"/>
            </a:pPr>
            <a:r>
              <a:rPr lang="en" sz="2400">
                <a:solidFill>
                  <a:schemeClr val="dk1"/>
                </a:solidFill>
              </a:rPr>
              <a:t>Identify other things the client might want</a:t>
            </a:r>
            <a:endParaRPr sz="2400">
              <a:solidFill>
                <a:schemeClr val="dk1"/>
              </a:solidFill>
            </a:endParaRPr>
          </a:p>
          <a:p>
            <a:pPr indent="-381000" lvl="0" marL="914400" rtl="0" algn="l">
              <a:spcBef>
                <a:spcPts val="0"/>
              </a:spcBef>
              <a:spcAft>
                <a:spcPts val="0"/>
              </a:spcAft>
              <a:buClr>
                <a:schemeClr val="dk1"/>
              </a:buClr>
              <a:buSzPts val="2400"/>
              <a:buChar char="●"/>
            </a:pPr>
            <a:r>
              <a:rPr lang="en" sz="2400">
                <a:solidFill>
                  <a:schemeClr val="dk1"/>
                </a:solidFill>
              </a:rPr>
              <a:t>Test the application</a:t>
            </a:r>
            <a:endParaRPr sz="24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Google Shape;262;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Questions?</a:t>
            </a:r>
            <a:endParaRPr/>
          </a:p>
        </p:txBody>
      </p:sp>
      <p:sp>
        <p:nvSpPr>
          <p:cNvPr id="263" name="Google Shape;263;p41"/>
          <p:cNvSpPr txBox="1"/>
          <p:nvPr>
            <p:ph idx="2" type="title"/>
          </p:nvPr>
        </p:nvSpPr>
        <p:spPr>
          <a:xfrm>
            <a:off x="5863050" y="136400"/>
            <a:ext cx="31581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sdmay19-23: Mobile, Biometric Bitlocker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Problem Statement</a:t>
            </a:r>
            <a:endParaRPr/>
          </a:p>
        </p:txBody>
      </p:sp>
      <p:sp>
        <p:nvSpPr>
          <p:cNvPr id="74" name="Google Shape;74;p15"/>
          <p:cNvSpPr txBox="1"/>
          <p:nvPr>
            <p:ph idx="2" type="title"/>
          </p:nvPr>
        </p:nvSpPr>
        <p:spPr>
          <a:xfrm>
            <a:off x="5863050" y="136400"/>
            <a:ext cx="31581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sdmay19-23: Mobile, Biometric Bitlocker</a:t>
            </a:r>
            <a:endParaRPr/>
          </a:p>
        </p:txBody>
      </p:sp>
      <p:sp>
        <p:nvSpPr>
          <p:cNvPr id="75" name="Google Shape;75;p15"/>
          <p:cNvSpPr txBox="1"/>
          <p:nvPr/>
        </p:nvSpPr>
        <p:spPr>
          <a:xfrm>
            <a:off x="311700" y="1213625"/>
            <a:ext cx="7989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1"/>
                </a:solidFill>
              </a:rPr>
              <a:t>Problem:</a:t>
            </a:r>
            <a:endParaRPr sz="1800">
              <a:solidFill>
                <a:schemeClr val="dk1"/>
              </a:solidFill>
            </a:endParaRPr>
          </a:p>
          <a:p>
            <a:pPr indent="-342900" lvl="0" marL="914400" rtl="0" algn="l">
              <a:spcBef>
                <a:spcPts val="0"/>
              </a:spcBef>
              <a:spcAft>
                <a:spcPts val="0"/>
              </a:spcAft>
              <a:buClr>
                <a:schemeClr val="dk1"/>
              </a:buClr>
              <a:buSzPts val="1800"/>
              <a:buChar char="●"/>
            </a:pPr>
            <a:r>
              <a:rPr lang="en" sz="1800">
                <a:solidFill>
                  <a:schemeClr val="dk1"/>
                </a:solidFill>
              </a:rPr>
              <a:t>Android phones lack a Trusted Platform Module (TPM)</a:t>
            </a:r>
            <a:endParaRPr sz="1800">
              <a:solidFill>
                <a:schemeClr val="dk1"/>
              </a:solidFill>
            </a:endParaRPr>
          </a:p>
          <a:p>
            <a:pPr indent="-342900" lvl="0" marL="914400" marR="0" rtl="0" algn="l">
              <a:lnSpc>
                <a:spcPct val="100000"/>
              </a:lnSpc>
              <a:spcBef>
                <a:spcPts val="0"/>
              </a:spcBef>
              <a:spcAft>
                <a:spcPts val="0"/>
              </a:spcAft>
              <a:buClr>
                <a:schemeClr val="dk1"/>
              </a:buClr>
              <a:buSzPts val="1800"/>
              <a:buFont typeface="Arial"/>
              <a:buChar char="●"/>
            </a:pPr>
            <a:r>
              <a:rPr lang="en" sz="1800">
                <a:solidFill>
                  <a:schemeClr val="dk1"/>
                </a:solidFill>
              </a:rPr>
              <a:t>Encryption keys must be stored somewhere somehow</a:t>
            </a:r>
            <a:r>
              <a:rPr lang="en" sz="1800">
                <a:solidFill>
                  <a:schemeClr val="dk1"/>
                </a:solidFill>
              </a:rPr>
              <a:t>.</a:t>
            </a:r>
            <a:endParaRPr sz="1800">
              <a:solidFill>
                <a:schemeClr val="dk1"/>
              </a:solidFill>
            </a:endParaRPr>
          </a:p>
          <a:p>
            <a:pPr indent="-342900" lvl="1" marL="1371600" marR="0" rtl="0" algn="l">
              <a:lnSpc>
                <a:spcPct val="100000"/>
              </a:lnSpc>
              <a:spcBef>
                <a:spcPts val="0"/>
              </a:spcBef>
              <a:spcAft>
                <a:spcPts val="0"/>
              </a:spcAft>
              <a:buClr>
                <a:schemeClr val="dk1"/>
              </a:buClr>
              <a:buSzPts val="1800"/>
              <a:buFont typeface="Arial"/>
              <a:buChar char="○"/>
            </a:pPr>
            <a:r>
              <a:rPr lang="en" sz="1800">
                <a:solidFill>
                  <a:schemeClr val="dk1"/>
                </a:solidFill>
              </a:rPr>
              <a:t>If the keys are stored on the devices, they can be found and could fall into malicious hands. </a:t>
            </a:r>
            <a:endParaRPr sz="1800">
              <a:solidFill>
                <a:schemeClr val="dk1"/>
              </a:solidFill>
            </a:endParaRPr>
          </a:p>
          <a:p>
            <a:pPr indent="0" lvl="0" marL="0" marR="0" rtl="0" algn="l">
              <a:lnSpc>
                <a:spcPct val="100000"/>
              </a:lnSpc>
              <a:spcBef>
                <a:spcPts val="0"/>
              </a:spcBef>
              <a:spcAft>
                <a:spcPts val="0"/>
              </a:spcAft>
              <a:buNone/>
            </a:pPr>
            <a:r>
              <a:rPr lang="en" sz="1800">
                <a:solidFill>
                  <a:schemeClr val="dk1"/>
                </a:solidFill>
              </a:rPr>
              <a:t>Solution:</a:t>
            </a:r>
            <a:endParaRPr sz="1800">
              <a:solidFill>
                <a:schemeClr val="dk1"/>
              </a:solidFill>
            </a:endParaRPr>
          </a:p>
          <a:p>
            <a:pPr indent="-342900" lvl="0" marL="914400" marR="0" rtl="0" algn="l">
              <a:lnSpc>
                <a:spcPct val="100000"/>
              </a:lnSpc>
              <a:spcBef>
                <a:spcPts val="0"/>
              </a:spcBef>
              <a:spcAft>
                <a:spcPts val="0"/>
              </a:spcAft>
              <a:buClr>
                <a:schemeClr val="dk1"/>
              </a:buClr>
              <a:buSzPts val="1800"/>
              <a:buChar char="●"/>
            </a:pPr>
            <a:r>
              <a:rPr lang="en" sz="1800">
                <a:solidFill>
                  <a:schemeClr val="dk1"/>
                </a:solidFill>
              </a:rPr>
              <a:t>Dynamically generate the key using a Physical Unclonable Function (PUF).</a:t>
            </a:r>
            <a:endParaRPr sz="1800">
              <a:solidFill>
                <a:schemeClr val="dk1"/>
              </a:solidFill>
            </a:endParaRPr>
          </a:p>
        </p:txBody>
      </p:sp>
      <p:pic>
        <p:nvPicPr>
          <p:cNvPr id="76" name="Google Shape;76;p15"/>
          <p:cNvPicPr preferRelativeResize="0"/>
          <p:nvPr/>
        </p:nvPicPr>
        <p:blipFill rotWithShape="1">
          <a:blip r:embed="rId3">
            <a:alphaModFix/>
          </a:blip>
          <a:srcRect b="23210" l="0" r="0" t="21994"/>
          <a:stretch/>
        </p:blipFill>
        <p:spPr>
          <a:xfrm>
            <a:off x="6269263" y="3694950"/>
            <a:ext cx="2643574" cy="1448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Conceptual Sketch</a:t>
            </a:r>
            <a:endParaRPr/>
          </a:p>
        </p:txBody>
      </p:sp>
      <p:pic>
        <p:nvPicPr>
          <p:cNvPr id="82" name="Google Shape;82;p16"/>
          <p:cNvPicPr preferRelativeResize="0"/>
          <p:nvPr/>
        </p:nvPicPr>
        <p:blipFill>
          <a:blip r:embed="rId3">
            <a:alphaModFix/>
          </a:blip>
          <a:stretch>
            <a:fillRect/>
          </a:stretch>
        </p:blipFill>
        <p:spPr>
          <a:xfrm>
            <a:off x="2596500" y="1058675"/>
            <a:ext cx="6235800" cy="3530925"/>
          </a:xfrm>
          <a:prstGeom prst="rect">
            <a:avLst/>
          </a:prstGeom>
          <a:noFill/>
          <a:ln>
            <a:noFill/>
          </a:ln>
        </p:spPr>
      </p:pic>
      <p:sp>
        <p:nvSpPr>
          <p:cNvPr id="83" name="Google Shape;83;p16"/>
          <p:cNvSpPr txBox="1"/>
          <p:nvPr>
            <p:ph idx="2" type="title"/>
          </p:nvPr>
        </p:nvSpPr>
        <p:spPr>
          <a:xfrm>
            <a:off x="5863050" y="136400"/>
            <a:ext cx="31581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sdmay19-23: Mobile, Biometric Bitlocker</a:t>
            </a:r>
            <a:endParaRPr/>
          </a:p>
        </p:txBody>
      </p:sp>
      <p:pic>
        <p:nvPicPr>
          <p:cNvPr id="84" name="Google Shape;84;p16"/>
          <p:cNvPicPr preferRelativeResize="0"/>
          <p:nvPr/>
        </p:nvPicPr>
        <p:blipFill>
          <a:blip r:embed="rId4">
            <a:alphaModFix/>
          </a:blip>
          <a:stretch>
            <a:fillRect/>
          </a:stretch>
        </p:blipFill>
        <p:spPr>
          <a:xfrm>
            <a:off x="364525" y="1058675"/>
            <a:ext cx="1977318" cy="3530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Functional Requirements</a:t>
            </a:r>
            <a:endParaRPr/>
          </a:p>
        </p:txBody>
      </p:sp>
      <p:sp>
        <p:nvSpPr>
          <p:cNvPr id="90" name="Google Shape;90;p17"/>
          <p:cNvSpPr txBox="1"/>
          <p:nvPr/>
        </p:nvSpPr>
        <p:spPr>
          <a:xfrm>
            <a:off x="504075" y="1252950"/>
            <a:ext cx="8270700" cy="34770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000000"/>
              </a:buClr>
              <a:buSzPts val="1800"/>
              <a:buFont typeface="Arial"/>
              <a:buChar char="●"/>
            </a:pPr>
            <a:r>
              <a:rPr lang="en" sz="1800"/>
              <a:t>Only an authenticated user may access data</a:t>
            </a:r>
            <a:endParaRPr sz="1800"/>
          </a:p>
          <a:p>
            <a:pPr indent="0" lvl="0" marL="457200" marR="0" rtl="0" algn="l">
              <a:lnSpc>
                <a:spcPct val="100000"/>
              </a:lnSpc>
              <a:spcBef>
                <a:spcPts val="0"/>
              </a:spcBef>
              <a:spcAft>
                <a:spcPts val="0"/>
              </a:spcAft>
              <a:buNone/>
            </a:pPr>
            <a:r>
              <a:t/>
            </a:r>
            <a:endParaRPr sz="1800"/>
          </a:p>
          <a:p>
            <a:pPr indent="-342900" lvl="0" marL="457200" marR="0" rtl="0" algn="l">
              <a:lnSpc>
                <a:spcPct val="100000"/>
              </a:lnSpc>
              <a:spcBef>
                <a:spcPts val="0"/>
              </a:spcBef>
              <a:spcAft>
                <a:spcPts val="0"/>
              </a:spcAft>
              <a:buSzPts val="1800"/>
              <a:buChar char="●"/>
            </a:pPr>
            <a:r>
              <a:rPr lang="en" sz="1800"/>
              <a:t>Device cannot be shut off while encrypting</a:t>
            </a:r>
            <a:endParaRPr sz="1800"/>
          </a:p>
          <a:p>
            <a:pPr indent="0" lvl="0" marL="457200" marR="0" rtl="0" algn="l">
              <a:lnSpc>
                <a:spcPct val="100000"/>
              </a:lnSpc>
              <a:spcBef>
                <a:spcPts val="0"/>
              </a:spcBef>
              <a:spcAft>
                <a:spcPts val="0"/>
              </a:spcAft>
              <a:buNone/>
            </a:pPr>
            <a:r>
              <a:rPr lang="en" sz="1800"/>
              <a:t> </a:t>
            </a:r>
            <a:endParaRPr sz="1800"/>
          </a:p>
          <a:p>
            <a:pPr indent="-342900" lvl="0" marL="457200" marR="0" rtl="0" algn="l">
              <a:lnSpc>
                <a:spcPct val="100000"/>
              </a:lnSpc>
              <a:spcBef>
                <a:spcPts val="0"/>
              </a:spcBef>
              <a:spcAft>
                <a:spcPts val="0"/>
              </a:spcAft>
              <a:buSzPts val="1800"/>
              <a:buChar char="●"/>
            </a:pPr>
            <a:r>
              <a:rPr lang="en" sz="1800"/>
              <a:t>Authentication</a:t>
            </a:r>
            <a:r>
              <a:rPr lang="en" sz="1800"/>
              <a:t> required when an application is opened</a:t>
            </a:r>
            <a:endParaRPr sz="1800"/>
          </a:p>
          <a:p>
            <a:pPr indent="0" lvl="0" marL="914400" marR="0" rtl="0" algn="l">
              <a:lnSpc>
                <a:spcPct val="100000"/>
              </a:lnSpc>
              <a:spcBef>
                <a:spcPts val="0"/>
              </a:spcBef>
              <a:spcAft>
                <a:spcPts val="0"/>
              </a:spcAft>
              <a:buNone/>
            </a:pPr>
            <a:r>
              <a:rPr lang="en" sz="1800"/>
              <a:t> </a:t>
            </a:r>
            <a:endParaRPr sz="1800"/>
          </a:p>
          <a:p>
            <a:pPr indent="-342900" lvl="0" marL="457200" marR="0" rtl="0" algn="l">
              <a:lnSpc>
                <a:spcPct val="100000"/>
              </a:lnSpc>
              <a:spcBef>
                <a:spcPts val="0"/>
              </a:spcBef>
              <a:spcAft>
                <a:spcPts val="0"/>
              </a:spcAft>
              <a:buSzPts val="1800"/>
              <a:buChar char="●"/>
            </a:pPr>
            <a:r>
              <a:rPr lang="en" sz="1800"/>
              <a:t>Encrypt and decrypt data without corruption</a:t>
            </a:r>
            <a:endParaRPr sz="1800"/>
          </a:p>
        </p:txBody>
      </p:sp>
      <p:sp>
        <p:nvSpPr>
          <p:cNvPr id="91" name="Google Shape;91;p17"/>
          <p:cNvSpPr txBox="1"/>
          <p:nvPr>
            <p:ph idx="2" type="title"/>
          </p:nvPr>
        </p:nvSpPr>
        <p:spPr>
          <a:xfrm>
            <a:off x="5863050" y="136400"/>
            <a:ext cx="31581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t>sdmay19-23: Mobile, Biometric Bitlocker</a:t>
            </a:r>
            <a:endParaRPr/>
          </a:p>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Non-Functional Requirements</a:t>
            </a:r>
            <a:endParaRPr/>
          </a:p>
        </p:txBody>
      </p:sp>
      <p:sp>
        <p:nvSpPr>
          <p:cNvPr id="97" name="Google Shape;97;p18"/>
          <p:cNvSpPr txBox="1"/>
          <p:nvPr>
            <p:ph idx="2" type="title"/>
          </p:nvPr>
        </p:nvSpPr>
        <p:spPr>
          <a:xfrm>
            <a:off x="5863050" y="136400"/>
            <a:ext cx="31581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t>sdmay19-23: Mobile, Biometric Bitlocker</a:t>
            </a:r>
            <a:endParaRPr/>
          </a:p>
          <a:p>
            <a:pPr indent="0" lvl="0" marL="0" rtl="0" algn="l">
              <a:spcBef>
                <a:spcPts val="0"/>
              </a:spcBef>
              <a:spcAft>
                <a:spcPts val="0"/>
              </a:spcAft>
              <a:buClr>
                <a:srgbClr val="000000"/>
              </a:buClr>
              <a:buSzPts val="1100"/>
              <a:buFont typeface="Arial"/>
              <a:buNone/>
            </a:pPr>
            <a:r>
              <a:t/>
            </a:r>
            <a:endParaRPr/>
          </a:p>
          <a:p>
            <a:pPr indent="0" lvl="0" marL="0" rtl="0" algn="l">
              <a:spcBef>
                <a:spcPts val="0"/>
              </a:spcBef>
              <a:spcAft>
                <a:spcPts val="0"/>
              </a:spcAft>
              <a:buNone/>
            </a:pPr>
            <a:r>
              <a:t/>
            </a:r>
            <a:endParaRPr/>
          </a:p>
        </p:txBody>
      </p:sp>
      <p:sp>
        <p:nvSpPr>
          <p:cNvPr id="98" name="Google Shape;98;p18"/>
          <p:cNvSpPr txBox="1"/>
          <p:nvPr/>
        </p:nvSpPr>
        <p:spPr>
          <a:xfrm>
            <a:off x="504075" y="1252950"/>
            <a:ext cx="8270700" cy="3477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sz="1800">
                <a:solidFill>
                  <a:schemeClr val="dk1"/>
                </a:solidFill>
              </a:rPr>
              <a:t>Application can store multiple user profiles</a:t>
            </a:r>
            <a:endParaRPr sz="1800">
              <a:solidFill>
                <a:schemeClr val="dk1"/>
              </a:solidFill>
            </a:endParaRPr>
          </a:p>
          <a:p>
            <a:pPr indent="0" lvl="0" marL="457200" rtl="0" algn="l">
              <a:spcBef>
                <a:spcPts val="0"/>
              </a:spcBef>
              <a:spcAft>
                <a:spcPts val="0"/>
              </a:spcAft>
              <a:buNone/>
            </a:pPr>
            <a:r>
              <a:t/>
            </a:r>
            <a:endParaRPr sz="1800">
              <a:solidFill>
                <a:schemeClr val="dk1"/>
              </a:solidFill>
            </a:endParaRPr>
          </a:p>
          <a:p>
            <a:pPr indent="-342900" lvl="0" marL="457200" marR="0" rtl="0" algn="l">
              <a:lnSpc>
                <a:spcPct val="100000"/>
              </a:lnSpc>
              <a:spcBef>
                <a:spcPts val="0"/>
              </a:spcBef>
              <a:spcAft>
                <a:spcPts val="0"/>
              </a:spcAft>
              <a:buSzPts val="1800"/>
              <a:buChar char="●"/>
            </a:pPr>
            <a:r>
              <a:rPr lang="en" sz="1800"/>
              <a:t>Response time of authentication takes no longer than 5 seconds</a:t>
            </a:r>
            <a:endParaRPr sz="1800"/>
          </a:p>
          <a:p>
            <a:pPr indent="0" lvl="0" marL="457200" marR="0" rtl="0" algn="l">
              <a:lnSpc>
                <a:spcPct val="100000"/>
              </a:lnSpc>
              <a:spcBef>
                <a:spcPts val="0"/>
              </a:spcBef>
              <a:spcAft>
                <a:spcPts val="0"/>
              </a:spcAft>
              <a:buNone/>
            </a:pPr>
            <a:r>
              <a:t/>
            </a:r>
            <a:endParaRPr sz="1800"/>
          </a:p>
          <a:p>
            <a:pPr indent="-342900" lvl="0" marL="457200" marR="0" rtl="0" algn="l">
              <a:lnSpc>
                <a:spcPct val="100000"/>
              </a:lnSpc>
              <a:spcBef>
                <a:spcPts val="0"/>
              </a:spcBef>
              <a:spcAft>
                <a:spcPts val="0"/>
              </a:spcAft>
              <a:buSzPts val="1800"/>
              <a:buChar char="●"/>
            </a:pPr>
            <a:r>
              <a:rPr lang="en" sz="1800"/>
              <a:t>Repository should generate the application </a:t>
            </a:r>
            <a:r>
              <a:rPr lang="en" sz="1800"/>
              <a:t>APK </a:t>
            </a:r>
            <a:r>
              <a:rPr lang="en" sz="1800"/>
              <a:t>automatically</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Market and literature survey of similar products</a:t>
            </a:r>
            <a:endParaRPr/>
          </a:p>
        </p:txBody>
      </p:sp>
      <p:sp>
        <p:nvSpPr>
          <p:cNvPr id="104" name="Google Shape;104;p19"/>
          <p:cNvSpPr txBox="1"/>
          <p:nvPr/>
        </p:nvSpPr>
        <p:spPr>
          <a:xfrm>
            <a:off x="504075" y="1252950"/>
            <a:ext cx="8270700" cy="3477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Fingerprint</a:t>
            </a:r>
            <a:r>
              <a:rPr lang="en" sz="1800"/>
              <a:t> Scanner</a:t>
            </a:r>
            <a:endParaRPr sz="1800"/>
          </a:p>
          <a:p>
            <a:pPr indent="-342900" lvl="1" marL="914400" rtl="0" algn="l">
              <a:spcBef>
                <a:spcPts val="0"/>
              </a:spcBef>
              <a:spcAft>
                <a:spcPts val="0"/>
              </a:spcAft>
              <a:buSzPts val="1800"/>
              <a:buChar char="○"/>
            </a:pPr>
            <a:r>
              <a:rPr lang="en" sz="1800"/>
              <a:t>Protects a user’s data by authorizing via the user’s fingerprint</a:t>
            </a:r>
            <a:endParaRPr sz="1800"/>
          </a:p>
          <a:p>
            <a:pPr indent="-342900" lvl="1" marL="914400" rtl="0" algn="l">
              <a:spcBef>
                <a:spcPts val="0"/>
              </a:spcBef>
              <a:spcAft>
                <a:spcPts val="0"/>
              </a:spcAft>
              <a:buSzPts val="1800"/>
              <a:buChar char="○"/>
            </a:pPr>
            <a:r>
              <a:rPr lang="en" sz="1800"/>
              <a:t>Does not take advantage of slight hardware differences</a:t>
            </a:r>
            <a:endParaRPr sz="1800"/>
          </a:p>
          <a:p>
            <a:pPr indent="-342900" lvl="1" marL="914400" rtl="0" algn="l">
              <a:spcBef>
                <a:spcPts val="0"/>
              </a:spcBef>
              <a:spcAft>
                <a:spcPts val="0"/>
              </a:spcAft>
              <a:buSzPts val="1800"/>
              <a:buChar char="○"/>
            </a:pPr>
            <a:r>
              <a:rPr lang="en" sz="1800"/>
              <a:t>New York </a:t>
            </a:r>
            <a:r>
              <a:rPr lang="en" sz="1800"/>
              <a:t>University</a:t>
            </a:r>
            <a:r>
              <a:rPr lang="en" sz="1800"/>
              <a:t> found you can break it 65% of the time</a:t>
            </a:r>
            <a:endParaRPr sz="1800"/>
          </a:p>
          <a:p>
            <a:pPr indent="0" lvl="0" marL="457200" rtl="0" algn="l">
              <a:spcBef>
                <a:spcPts val="0"/>
              </a:spcBef>
              <a:spcAft>
                <a:spcPts val="0"/>
              </a:spcAft>
              <a:buNone/>
            </a:pPr>
            <a:r>
              <a:t/>
            </a:r>
            <a:endParaRPr sz="1800"/>
          </a:p>
          <a:p>
            <a:pPr indent="-342900" lvl="0" marL="457200" rtl="0" algn="l">
              <a:spcBef>
                <a:spcPts val="0"/>
              </a:spcBef>
              <a:spcAft>
                <a:spcPts val="0"/>
              </a:spcAft>
              <a:buSzPts val="1800"/>
              <a:buChar char="●"/>
            </a:pPr>
            <a:r>
              <a:rPr lang="en" sz="1800"/>
              <a:t>Microsoft</a:t>
            </a:r>
            <a:r>
              <a:rPr lang="en" sz="1800"/>
              <a:t> </a:t>
            </a:r>
            <a:r>
              <a:rPr lang="en" sz="1800"/>
              <a:t>Bitlocker</a:t>
            </a:r>
            <a:endParaRPr sz="1800"/>
          </a:p>
          <a:p>
            <a:pPr indent="-342900" lvl="1" marL="914400" rtl="0" algn="l">
              <a:spcBef>
                <a:spcPts val="0"/>
              </a:spcBef>
              <a:spcAft>
                <a:spcPts val="0"/>
              </a:spcAft>
              <a:buSzPts val="1800"/>
              <a:buChar char="○"/>
            </a:pPr>
            <a:r>
              <a:rPr lang="en" sz="1800"/>
              <a:t>Usually implemented in laptops, not phones. </a:t>
            </a:r>
            <a:endParaRPr sz="1800"/>
          </a:p>
          <a:p>
            <a:pPr indent="-342900" lvl="1" marL="914400" rtl="0" algn="l">
              <a:spcBef>
                <a:spcPts val="0"/>
              </a:spcBef>
              <a:spcAft>
                <a:spcPts val="0"/>
              </a:spcAft>
              <a:buSzPts val="1800"/>
              <a:buChar char="○"/>
            </a:pPr>
            <a:r>
              <a:rPr lang="en" sz="1800"/>
              <a:t>Usually uses outward device for authentication</a:t>
            </a:r>
            <a:endParaRPr sz="1800"/>
          </a:p>
        </p:txBody>
      </p:sp>
      <p:sp>
        <p:nvSpPr>
          <p:cNvPr id="105" name="Google Shape;105;p19"/>
          <p:cNvSpPr txBox="1"/>
          <p:nvPr>
            <p:ph idx="2" type="title"/>
          </p:nvPr>
        </p:nvSpPr>
        <p:spPr>
          <a:xfrm>
            <a:off x="5863050" y="136400"/>
            <a:ext cx="31581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t>sdmay19-23: Mobile, Biometric Bitlocker</a:t>
            </a:r>
            <a:endParaRPr/>
          </a:p>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Risks and Mitigation</a:t>
            </a:r>
            <a:endParaRPr/>
          </a:p>
        </p:txBody>
      </p:sp>
      <p:sp>
        <p:nvSpPr>
          <p:cNvPr id="111" name="Google Shape;111;p20"/>
          <p:cNvSpPr txBox="1"/>
          <p:nvPr/>
        </p:nvSpPr>
        <p:spPr>
          <a:xfrm>
            <a:off x="610800" y="1087350"/>
            <a:ext cx="7922400" cy="37677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Integrating preexisting PUF library</a:t>
            </a:r>
            <a:endParaRPr sz="1800"/>
          </a:p>
          <a:p>
            <a:pPr indent="-342900" lvl="1" marL="914400" rtl="0" algn="l">
              <a:spcBef>
                <a:spcPts val="0"/>
              </a:spcBef>
              <a:spcAft>
                <a:spcPts val="0"/>
              </a:spcAft>
              <a:buSzPts val="1800"/>
              <a:buChar char="○"/>
            </a:pPr>
            <a:r>
              <a:rPr lang="en" sz="1800"/>
              <a:t>Library is heavily hard-coded </a:t>
            </a:r>
            <a:endParaRPr sz="1800"/>
          </a:p>
          <a:p>
            <a:pPr indent="-342900" lvl="1" marL="914400" rtl="0" algn="l">
              <a:spcBef>
                <a:spcPts val="0"/>
              </a:spcBef>
              <a:spcAft>
                <a:spcPts val="0"/>
              </a:spcAft>
              <a:buSzPts val="1800"/>
              <a:buChar char="○"/>
            </a:pPr>
            <a:r>
              <a:rPr lang="en" sz="1800"/>
              <a:t>Allocate time  </a:t>
            </a:r>
            <a:endParaRPr sz="1800"/>
          </a:p>
          <a:p>
            <a:pPr indent="0" lvl="0" marL="0" rtl="0" algn="l">
              <a:spcBef>
                <a:spcPts val="0"/>
              </a:spcBef>
              <a:spcAft>
                <a:spcPts val="0"/>
              </a:spcAft>
              <a:buNone/>
            </a:pPr>
            <a:r>
              <a:t/>
            </a:r>
            <a:endParaRPr sz="1800"/>
          </a:p>
          <a:p>
            <a:pPr indent="-342900" lvl="0" marL="457200" rtl="0" algn="l">
              <a:spcBef>
                <a:spcPts val="0"/>
              </a:spcBef>
              <a:spcAft>
                <a:spcPts val="0"/>
              </a:spcAft>
              <a:buSzPts val="1800"/>
              <a:buChar char="●"/>
            </a:pPr>
            <a:r>
              <a:rPr lang="en" sz="1800"/>
              <a:t>I</a:t>
            </a:r>
            <a:r>
              <a:rPr lang="en" sz="1800"/>
              <a:t>naccurate authentication</a:t>
            </a:r>
            <a:r>
              <a:rPr lang="en" sz="1800"/>
              <a:t>  </a:t>
            </a:r>
            <a:endParaRPr sz="1800"/>
          </a:p>
          <a:p>
            <a:pPr indent="-342900" lvl="1" marL="914400" rtl="0" algn="l">
              <a:spcBef>
                <a:spcPts val="0"/>
              </a:spcBef>
              <a:spcAft>
                <a:spcPts val="0"/>
              </a:spcAft>
              <a:buSzPts val="1800"/>
              <a:buChar char="○"/>
            </a:pPr>
            <a:r>
              <a:rPr lang="en" sz="1800"/>
              <a:t>PUF must be at least 95% accurate</a:t>
            </a:r>
            <a:endParaRPr sz="1800"/>
          </a:p>
          <a:p>
            <a:pPr indent="-342900" lvl="1" marL="914400" rtl="0" algn="l">
              <a:spcBef>
                <a:spcPts val="0"/>
              </a:spcBef>
              <a:spcAft>
                <a:spcPts val="0"/>
              </a:spcAft>
              <a:buSzPts val="1800"/>
              <a:buChar char="○"/>
            </a:pPr>
            <a:r>
              <a:rPr lang="en" sz="1800"/>
              <a:t>The library has multiple methods of normalization, authentication, etc.</a:t>
            </a:r>
            <a:endParaRPr sz="1800"/>
          </a:p>
          <a:p>
            <a:pPr indent="0" lvl="0" marL="0" rtl="0" algn="l">
              <a:spcBef>
                <a:spcPts val="0"/>
              </a:spcBef>
              <a:spcAft>
                <a:spcPts val="0"/>
              </a:spcAft>
              <a:buNone/>
            </a:pPr>
            <a:r>
              <a:t/>
            </a:r>
            <a:endParaRPr sz="1800"/>
          </a:p>
          <a:p>
            <a:pPr indent="-342900" lvl="0" marL="457200" rtl="0" algn="l">
              <a:spcBef>
                <a:spcPts val="0"/>
              </a:spcBef>
              <a:spcAft>
                <a:spcPts val="0"/>
              </a:spcAft>
              <a:buSzPts val="1800"/>
              <a:buChar char="●"/>
            </a:pPr>
            <a:r>
              <a:rPr lang="en" sz="1800"/>
              <a:t>Implementing full-disk encryption</a:t>
            </a:r>
            <a:endParaRPr sz="1800"/>
          </a:p>
          <a:p>
            <a:pPr indent="-342900" lvl="1" marL="914400" rtl="0" algn="l">
              <a:spcBef>
                <a:spcPts val="0"/>
              </a:spcBef>
              <a:spcAft>
                <a:spcPts val="0"/>
              </a:spcAft>
              <a:buClr>
                <a:schemeClr val="dk1"/>
              </a:buClr>
              <a:buSzPts val="1800"/>
              <a:buChar char="○"/>
            </a:pPr>
            <a:r>
              <a:rPr lang="en" sz="1800">
                <a:solidFill>
                  <a:schemeClr val="dk1"/>
                </a:solidFill>
              </a:rPr>
              <a:t>Android switched to file-based encryption</a:t>
            </a:r>
            <a:endParaRPr sz="1800">
              <a:solidFill>
                <a:schemeClr val="dk1"/>
              </a:solidFill>
            </a:endParaRPr>
          </a:p>
          <a:p>
            <a:pPr indent="-342900" lvl="1" marL="914400" rtl="0" algn="l">
              <a:spcBef>
                <a:spcPts val="0"/>
              </a:spcBef>
              <a:spcAft>
                <a:spcPts val="0"/>
              </a:spcAft>
              <a:buClr>
                <a:schemeClr val="dk1"/>
              </a:buClr>
              <a:buSzPts val="1800"/>
              <a:buChar char="○"/>
            </a:pPr>
            <a:r>
              <a:rPr lang="en" sz="1800">
                <a:solidFill>
                  <a:schemeClr val="dk1"/>
                </a:solidFill>
              </a:rPr>
              <a:t>Workaround is possible through previous versions of Android</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p:txBody>
      </p:sp>
      <p:sp>
        <p:nvSpPr>
          <p:cNvPr id="112" name="Google Shape;112;p20"/>
          <p:cNvSpPr txBox="1"/>
          <p:nvPr>
            <p:ph idx="2" type="title"/>
          </p:nvPr>
        </p:nvSpPr>
        <p:spPr>
          <a:xfrm>
            <a:off x="5863050" y="136400"/>
            <a:ext cx="31581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t>sdmay19-23: Mobile, Biometric Bitlocker</a:t>
            </a:r>
            <a:endParaRPr/>
          </a:p>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Resource Requirements</a:t>
            </a:r>
            <a:endParaRPr/>
          </a:p>
        </p:txBody>
      </p:sp>
      <p:sp>
        <p:nvSpPr>
          <p:cNvPr id="118" name="Google Shape;118;p21"/>
          <p:cNvSpPr txBox="1"/>
          <p:nvPr/>
        </p:nvSpPr>
        <p:spPr>
          <a:xfrm>
            <a:off x="717150" y="1297775"/>
            <a:ext cx="7709700" cy="304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Software - Open Source</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Java, Android Studio and Python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Hardware - Cost of phone or tablet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19" name="Google Shape;119;p21"/>
          <p:cNvSpPr txBox="1"/>
          <p:nvPr>
            <p:ph idx="2" type="title"/>
          </p:nvPr>
        </p:nvSpPr>
        <p:spPr>
          <a:xfrm>
            <a:off x="5863050" y="136400"/>
            <a:ext cx="31581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t>sdmay19-23: Mobile, Biometric Bitlocker</a:t>
            </a:r>
            <a:endParaRPr/>
          </a:p>
          <a:p>
            <a:pPr indent="0" lvl="0" marL="0" rtl="0" algn="l">
              <a:spcBef>
                <a:spcPts val="0"/>
              </a:spcBef>
              <a:spcAft>
                <a:spcPts val="0"/>
              </a:spcAft>
              <a:buNone/>
            </a:pPr>
            <a:r>
              <a:t/>
            </a:r>
            <a:endParaRPr/>
          </a:p>
        </p:txBody>
      </p:sp>
      <p:graphicFrame>
        <p:nvGraphicFramePr>
          <p:cNvPr id="120" name="Google Shape;120;p21"/>
          <p:cNvGraphicFramePr/>
          <p:nvPr/>
        </p:nvGraphicFramePr>
        <p:xfrm>
          <a:off x="952500" y="2911425"/>
          <a:ext cx="3000000" cy="3000000"/>
        </p:xfrm>
        <a:graphic>
          <a:graphicData uri="http://schemas.openxmlformats.org/drawingml/2006/table">
            <a:tbl>
              <a:tblPr>
                <a:noFill/>
                <a:tableStyleId>{5B3C8ABE-C6A5-41FB-B30E-23845BC0E71A}</a:tableStyleId>
              </a:tblPr>
              <a:tblGrid>
                <a:gridCol w="2413000"/>
                <a:gridCol w="2413000"/>
                <a:gridCol w="2413000"/>
              </a:tblGrid>
              <a:tr h="381000">
                <a:tc>
                  <a:txBody>
                    <a:bodyPr>
                      <a:noAutofit/>
                    </a:bodyPr>
                    <a:lstStyle/>
                    <a:p>
                      <a:pPr indent="0" lvl="0" marL="0" rtl="0" algn="l">
                        <a:spcBef>
                          <a:spcPts val="0"/>
                        </a:spcBef>
                        <a:spcAft>
                          <a:spcPts val="0"/>
                        </a:spcAft>
                        <a:buNone/>
                      </a:pPr>
                      <a:r>
                        <a:t/>
                      </a:r>
                      <a:endParaRPr/>
                    </a:p>
                  </a:txBody>
                  <a:tcPr marT="91425" marB="91425" marR="91425" marL="91425"/>
                </a:tc>
                <a:tc>
                  <a:txBody>
                    <a:bodyPr>
                      <a:noAutofit/>
                    </a:bodyPr>
                    <a:lstStyle/>
                    <a:p>
                      <a:pPr indent="0" lvl="0" marL="0" rtl="0" algn="l">
                        <a:spcBef>
                          <a:spcPts val="0"/>
                        </a:spcBef>
                        <a:spcAft>
                          <a:spcPts val="0"/>
                        </a:spcAft>
                        <a:buNone/>
                      </a:pPr>
                      <a:r>
                        <a:rPr lang="en"/>
                        <a:t>Device</a:t>
                      </a:r>
                      <a:endParaRPr/>
                    </a:p>
                  </a:txBody>
                  <a:tcPr marT="91425" marB="91425" marR="91425" marL="91425"/>
                </a:tc>
                <a:tc>
                  <a:txBody>
                    <a:bodyPr>
                      <a:noAutofit/>
                    </a:bodyPr>
                    <a:lstStyle/>
                    <a:p>
                      <a:pPr indent="0" lvl="0" marL="0" rtl="0" algn="l">
                        <a:spcBef>
                          <a:spcPts val="0"/>
                        </a:spcBef>
                        <a:spcAft>
                          <a:spcPts val="0"/>
                        </a:spcAft>
                        <a:buNone/>
                      </a:pPr>
                      <a:r>
                        <a:rPr lang="en"/>
                        <a:t>Cost</a:t>
                      </a:r>
                      <a:endParaRPr/>
                    </a:p>
                  </a:txBody>
                  <a:tcPr marT="91425" marB="91425" marR="91425" marL="91425"/>
                </a:tc>
              </a:tr>
              <a:tr h="381000">
                <a:tc>
                  <a:txBody>
                    <a:bodyPr>
                      <a:noAutofit/>
                    </a:bodyPr>
                    <a:lstStyle/>
                    <a:p>
                      <a:pPr indent="0" lvl="0" marL="0" rtl="0" algn="l">
                        <a:spcBef>
                          <a:spcPts val="0"/>
                        </a:spcBef>
                        <a:spcAft>
                          <a:spcPts val="0"/>
                        </a:spcAft>
                        <a:buNone/>
                      </a:pPr>
                      <a:r>
                        <a:rPr lang="en"/>
                        <a:t>1</a:t>
                      </a:r>
                      <a:endParaRPr/>
                    </a:p>
                  </a:txBody>
                  <a:tcPr marT="91425" marB="91425" marR="91425" marL="91425"/>
                </a:tc>
                <a:tc>
                  <a:txBody>
                    <a:bodyPr>
                      <a:noAutofit/>
                    </a:bodyPr>
                    <a:lstStyle/>
                    <a:p>
                      <a:pPr indent="0" lvl="0" marL="0" rtl="0" algn="l">
                        <a:spcBef>
                          <a:spcPts val="0"/>
                        </a:spcBef>
                        <a:spcAft>
                          <a:spcPts val="0"/>
                        </a:spcAft>
                        <a:buNone/>
                      </a:pPr>
                      <a:r>
                        <a:rPr lang="en"/>
                        <a:t>Nexus 7</a:t>
                      </a:r>
                      <a:endParaRPr/>
                    </a:p>
                  </a:txBody>
                  <a:tcPr marT="91425" marB="91425" marR="91425" marL="91425"/>
                </a:tc>
                <a:tc>
                  <a:txBody>
                    <a:bodyPr>
                      <a:noAutofit/>
                    </a:bodyPr>
                    <a:lstStyle/>
                    <a:p>
                      <a:pPr indent="0" lvl="0" marL="0" rtl="0" algn="l">
                        <a:spcBef>
                          <a:spcPts val="0"/>
                        </a:spcBef>
                        <a:spcAft>
                          <a:spcPts val="0"/>
                        </a:spcAft>
                        <a:buNone/>
                      </a:pPr>
                      <a:r>
                        <a:rPr lang="en"/>
                        <a:t>$199</a:t>
                      </a:r>
                      <a:endParaRPr/>
                    </a:p>
                  </a:txBody>
                  <a:tcPr marT="91425" marB="91425" marR="91425" marL="91425"/>
                </a:tc>
              </a:tr>
              <a:tr h="381000">
                <a:tc>
                  <a:txBody>
                    <a:bodyPr>
                      <a:noAutofit/>
                    </a:bodyPr>
                    <a:lstStyle/>
                    <a:p>
                      <a:pPr indent="0" lvl="0" marL="0" rtl="0" algn="l">
                        <a:spcBef>
                          <a:spcPts val="0"/>
                        </a:spcBef>
                        <a:spcAft>
                          <a:spcPts val="0"/>
                        </a:spcAft>
                        <a:buNone/>
                      </a:pPr>
                      <a:r>
                        <a:rPr lang="en"/>
                        <a:t>2</a:t>
                      </a:r>
                      <a:endParaRPr/>
                    </a:p>
                  </a:txBody>
                  <a:tcPr marT="91425" marB="91425" marR="91425" marL="91425"/>
                </a:tc>
                <a:tc>
                  <a:txBody>
                    <a:bodyPr>
                      <a:noAutofit/>
                    </a:bodyPr>
                    <a:lstStyle/>
                    <a:p>
                      <a:pPr indent="0" lvl="0" marL="0" rtl="0" algn="l">
                        <a:spcBef>
                          <a:spcPts val="0"/>
                        </a:spcBef>
                        <a:spcAft>
                          <a:spcPts val="0"/>
                        </a:spcAft>
                        <a:buClr>
                          <a:schemeClr val="dk1"/>
                        </a:buClr>
                        <a:buSzPts val="1100"/>
                        <a:buFont typeface="Arial"/>
                        <a:buNone/>
                      </a:pPr>
                      <a:r>
                        <a:rPr lang="en">
                          <a:solidFill>
                            <a:schemeClr val="dk1"/>
                          </a:solidFill>
                        </a:rPr>
                        <a:t>Nexus 7</a:t>
                      </a:r>
                      <a:endParaRPr/>
                    </a:p>
                  </a:txBody>
                  <a:tcPr marT="91425" marB="91425" marR="91425" marL="91425"/>
                </a:tc>
                <a:tc>
                  <a:txBody>
                    <a:bodyPr>
                      <a:noAutofit/>
                    </a:bodyPr>
                    <a:lstStyle/>
                    <a:p>
                      <a:pPr indent="0" lvl="0" marL="0" rtl="0" algn="l">
                        <a:spcBef>
                          <a:spcPts val="0"/>
                        </a:spcBef>
                        <a:spcAft>
                          <a:spcPts val="0"/>
                        </a:spcAft>
                        <a:buNone/>
                      </a:pPr>
                      <a:r>
                        <a:rPr lang="en"/>
                        <a:t>$199</a:t>
                      </a:r>
                      <a:endParaRPr/>
                    </a:p>
                  </a:txBody>
                  <a:tcPr marT="91425" marB="91425" marR="91425" marL="91425"/>
                </a:tc>
              </a:tr>
              <a:tr h="381000">
                <a:tc>
                  <a:txBody>
                    <a:bodyPr>
                      <a:noAutofit/>
                    </a:bodyPr>
                    <a:lstStyle/>
                    <a:p>
                      <a:pPr indent="0" lvl="0" marL="0" rtl="0" algn="l">
                        <a:spcBef>
                          <a:spcPts val="0"/>
                        </a:spcBef>
                        <a:spcAft>
                          <a:spcPts val="0"/>
                        </a:spcAft>
                        <a:buNone/>
                      </a:pPr>
                      <a:r>
                        <a:t/>
                      </a:r>
                      <a:endParaRPr/>
                    </a:p>
                  </a:txBody>
                  <a:tcPr marT="91425" marB="91425" marR="91425" marL="91425"/>
                </a:tc>
                <a:tc>
                  <a:txBody>
                    <a:bodyPr>
                      <a:noAutofit/>
                    </a:bodyPr>
                    <a:lstStyle/>
                    <a:p>
                      <a:pPr indent="0" lvl="0" marL="0" rtl="0" algn="l">
                        <a:spcBef>
                          <a:spcPts val="0"/>
                        </a:spcBef>
                        <a:spcAft>
                          <a:spcPts val="0"/>
                        </a:spcAft>
                        <a:buNone/>
                      </a:pPr>
                      <a:r>
                        <a:t/>
                      </a:r>
                      <a:endParaRPr/>
                    </a:p>
                  </a:txBody>
                  <a:tcPr marT="91425" marB="91425" marR="91425" marL="91425"/>
                </a:tc>
                <a:tc>
                  <a:txBody>
                    <a:bodyPr>
                      <a:noAutofit/>
                    </a:bodyPr>
                    <a:lstStyle/>
                    <a:p>
                      <a:pPr indent="0" lvl="0" marL="0" rtl="0" algn="l">
                        <a:spcBef>
                          <a:spcPts val="0"/>
                        </a:spcBef>
                        <a:spcAft>
                          <a:spcPts val="0"/>
                        </a:spcAft>
                        <a:buNone/>
                      </a:pPr>
                      <a:r>
                        <a:rPr b="1" lang="en"/>
                        <a:t>Total: $398</a:t>
                      </a:r>
                      <a:endParaRPr b="1"/>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